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08" r:id="rId1"/>
  </p:sldMasterIdLst>
  <p:notesMasterIdLst>
    <p:notesMasterId r:id="rId11"/>
  </p:notesMasterIdLst>
  <p:sldIdLst>
    <p:sldId id="265" r:id="rId2"/>
    <p:sldId id="257" r:id="rId3"/>
    <p:sldId id="258" r:id="rId4"/>
    <p:sldId id="271" r:id="rId5"/>
    <p:sldId id="266" r:id="rId6"/>
    <p:sldId id="270" r:id="rId7"/>
    <p:sldId id="268" r:id="rId8"/>
    <p:sldId id="269" r:id="rId9"/>
    <p:sldId id="260"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E5134CE-802F-1848-AE40-D023BBB3A88B}">
          <p14:sldIdLst>
            <p14:sldId id="265"/>
            <p14:sldId id="257"/>
            <p14:sldId id="258"/>
            <p14:sldId id="271"/>
            <p14:sldId id="266"/>
            <p14:sldId id="270"/>
            <p14:sldId id="268"/>
            <p14:sldId id="269"/>
            <p14:sldId id="260"/>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91" autoAdjust="0"/>
    <p:restoredTop sz="94664" autoAdjust="0"/>
  </p:normalViewPr>
  <p:slideViewPr>
    <p:cSldViewPr snapToGrid="0" snapToObjects="1">
      <p:cViewPr varScale="1">
        <p:scale>
          <a:sx n="78" d="100"/>
          <a:sy n="78" d="100"/>
        </p:scale>
        <p:origin x="1176" y="78"/>
      </p:cViewPr>
      <p:guideLst>
        <p:guide orient="horz" pos="2160"/>
        <p:guide pos="2880"/>
      </p:guideLst>
    </p:cSldViewPr>
  </p:slideViewPr>
  <p:outlineViewPr>
    <p:cViewPr>
      <p:scale>
        <a:sx n="33" d="100"/>
        <a:sy n="33" d="100"/>
      </p:scale>
      <p:origin x="0" y="3792"/>
    </p:cViewPr>
  </p:outlineViewPr>
  <p:notesTextViewPr>
    <p:cViewPr>
      <p:scale>
        <a:sx n="140" d="100"/>
        <a:sy n="14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0DF312C-B315-7C4F-8015-D22909F2D0AB}" type="datetimeFigureOut">
              <a:rPr lang="en-US" smtClean="0"/>
              <a:t>12/9/2016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07C2C62-CA12-4E4D-A2E6-BD2E6A0AB6EF}" type="slidenum">
              <a:rPr lang="en-US" smtClean="0"/>
              <a:t>‹#›</a:t>
            </a:fld>
            <a:endParaRPr lang="en-US"/>
          </a:p>
        </p:txBody>
      </p:sp>
    </p:spTree>
    <p:extLst>
      <p:ext uri="{BB962C8B-B14F-4D97-AF65-F5344CB8AC3E}">
        <p14:creationId xmlns:p14="http://schemas.microsoft.com/office/powerpoint/2010/main" val="65105498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a:t>Dr.</a:t>
            </a:r>
            <a:r>
              <a:rPr lang="en-US" baseline="0" dirty="0"/>
              <a:t> Yu </a:t>
            </a:r>
            <a:r>
              <a:rPr lang="en-US" baseline="0" dirty="0" err="1"/>
              <a:t>Zheng</a:t>
            </a:r>
            <a:r>
              <a:rPr lang="en-US" baseline="0" dirty="0"/>
              <a:t> initiates the study of inferring real-time and fine-grained air quality throughout a city using </a:t>
            </a:r>
            <a:r>
              <a:rPr lang="en-US" baseline="0" dirty="0" err="1"/>
              <a:t>BigData</a:t>
            </a:r>
            <a:r>
              <a:rPr lang="en-US" baseline="0" dirty="0"/>
              <a:t>. The cities he’s done this study include Beijing, Shanghai, Shenzhen, and Wuhan.</a:t>
            </a:r>
          </a:p>
          <a:p>
            <a:pPr marL="228600" indent="-228600">
              <a:buFont typeface="+mj-lt"/>
              <a:buAutoNum type="arabicPeriod"/>
            </a:pPr>
            <a:r>
              <a:rPr lang="en-US" baseline="0" dirty="0"/>
              <a:t>Fine grained pollutants refers to the particles in atmosphere having size smaller than 2.5 micrometer. They are referred as PM2.5 by United States EPA(Environmental Protection Agency)</a:t>
            </a:r>
          </a:p>
          <a:p>
            <a:pPr marL="228600" indent="-228600">
              <a:buFont typeface="+mj-lt"/>
              <a:buAutoNum type="arabicPeriod"/>
            </a:pPr>
            <a:r>
              <a:rPr lang="en-US" baseline="0" dirty="0"/>
              <a:t>Building a predictive model for PM2.5 levels across USA</a:t>
            </a:r>
          </a:p>
          <a:p>
            <a:pPr marL="228600" indent="-228600">
              <a:buFont typeface="+mj-lt"/>
              <a:buAutoNum type="arabicPeriod"/>
            </a:pPr>
            <a:r>
              <a:rPr lang="en-US" dirty="0"/>
              <a:t>In every pollutant monitoring study, fine grained particulate measurements are mentioned alongside</a:t>
            </a:r>
            <a:r>
              <a:rPr lang="en-US" baseline="0" dirty="0"/>
              <a:t> the gaseous pollutants. They are especially dangerous with a 36% increase in lung cancer per 10 microgram per cubic meter beyond current safety standards. Since they are so small and light, they stay longer in air and this increase the chances of human and animals inhaling.</a:t>
            </a:r>
          </a:p>
          <a:p>
            <a:pPr marL="228600" indent="-228600">
              <a:buFont typeface="+mj-lt"/>
              <a:buAutoNum type="arabicPeriod"/>
            </a:pPr>
            <a:r>
              <a:rPr lang="en-US" baseline="0" dirty="0"/>
              <a:t>Most cities issue health alerts in USA and the better a forecast is, the more effective it is. A reliable forecasts provides the local authorities an opportunity to issue area specific measures for controlling particulate levels.</a:t>
            </a:r>
            <a:endParaRPr lang="en-US" dirty="0"/>
          </a:p>
        </p:txBody>
      </p:sp>
      <p:sp>
        <p:nvSpPr>
          <p:cNvPr id="4" name="Slide Number Placeholder 3"/>
          <p:cNvSpPr>
            <a:spLocks noGrp="1"/>
          </p:cNvSpPr>
          <p:nvPr>
            <p:ph type="sldNum" sz="quarter" idx="10"/>
          </p:nvPr>
        </p:nvSpPr>
        <p:spPr/>
        <p:txBody>
          <a:bodyPr/>
          <a:lstStyle/>
          <a:p>
            <a:fld id="{C07C2C62-CA12-4E4D-A2E6-BD2E6A0AB6EF}" type="slidenum">
              <a:rPr lang="en-US" smtClean="0"/>
              <a:t>2</a:t>
            </a:fld>
            <a:endParaRPr lang="en-US"/>
          </a:p>
        </p:txBody>
      </p:sp>
    </p:spTree>
    <p:extLst>
      <p:ext uri="{BB962C8B-B14F-4D97-AF65-F5344CB8AC3E}">
        <p14:creationId xmlns:p14="http://schemas.microsoft.com/office/powerpoint/2010/main" val="25330510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3_Title Slide">
    <p:spTree>
      <p:nvGrpSpPr>
        <p:cNvPr id="1" name=""/>
        <p:cNvGrpSpPr/>
        <p:nvPr/>
      </p:nvGrpSpPr>
      <p:grpSpPr>
        <a:xfrm>
          <a:off x="0" y="0"/>
          <a:ext cx="0" cy="0"/>
          <a:chOff x="0" y="0"/>
          <a:chExt cx="0" cy="0"/>
        </a:xfrm>
      </p:grpSpPr>
      <p:sp>
        <p:nvSpPr>
          <p:cNvPr id="106" name="TextBox 105"/>
          <p:cNvSpPr txBox="1"/>
          <p:nvPr userDrawn="1"/>
        </p:nvSpPr>
        <p:spPr>
          <a:xfrm>
            <a:off x="7636090" y="6237728"/>
            <a:ext cx="977832" cy="121252"/>
          </a:xfrm>
          <a:prstGeom prst="rect">
            <a:avLst/>
          </a:prstGeom>
          <a:noFill/>
        </p:spPr>
        <p:txBody>
          <a:bodyPr wrap="none" lIns="0" tIns="0" rIns="0" bIns="0" rtlCol="0">
            <a:spAutoFit/>
          </a:bodyPr>
          <a:lstStyle/>
          <a:p>
            <a:pPr marL="0" marR="0" lvl="0" indent="0" algn="l" defTabSz="685800" rtl="0" eaLnBrk="1" fontAlgn="auto" latinLnBrk="0" hangingPunct="1">
              <a:lnSpc>
                <a:spcPct val="100000"/>
              </a:lnSpc>
              <a:spcBef>
                <a:spcPts val="0"/>
              </a:spcBef>
              <a:spcAft>
                <a:spcPts val="0"/>
              </a:spcAft>
              <a:buClrTx/>
              <a:buSzTx/>
              <a:buFontTx/>
              <a:buNone/>
              <a:tabLst>
                <a:tab pos="673894" algn="l"/>
              </a:tabLst>
              <a:defRPr/>
            </a:pPr>
            <a:r>
              <a:rPr kumimoji="0" lang="en-US" sz="788" b="1" i="0" u="none" strike="noStrike" kern="1200" cap="none" spc="0" normalizeH="0" baseline="0" noProof="0" dirty="0">
                <a:ln>
                  <a:noFill/>
                </a:ln>
                <a:solidFill>
                  <a:schemeClr val="tx1"/>
                </a:solidFill>
                <a:effectLst/>
                <a:uLnTx/>
                <a:uFillTx/>
                <a:latin typeface="Calibri"/>
                <a:ea typeface="+mn-ea"/>
                <a:cs typeface="+mn-cs"/>
              </a:rPr>
              <a:t>University of Rochester</a:t>
            </a:r>
          </a:p>
        </p:txBody>
      </p:sp>
      <p:cxnSp>
        <p:nvCxnSpPr>
          <p:cNvPr id="113" name="Straight Connector 112"/>
          <p:cNvCxnSpPr/>
          <p:nvPr userDrawn="1"/>
        </p:nvCxnSpPr>
        <p:spPr>
          <a:xfrm rot="5400000">
            <a:off x="7480777" y="6298354"/>
            <a:ext cx="182880" cy="0"/>
          </a:xfrm>
          <a:prstGeom prst="line">
            <a:avLst/>
          </a:prstGeom>
          <a:noFill/>
          <a:ln w="12700" cap="flat" cmpd="sng" algn="ctr">
            <a:solidFill>
              <a:schemeClr val="accent6"/>
            </a:solidFill>
            <a:prstDash val="solid"/>
          </a:ln>
          <a:effectLst/>
        </p:spPr>
      </p:cxnSp>
      <p:sp>
        <p:nvSpPr>
          <p:cNvPr id="117" name="Text Placeholder 24"/>
          <p:cNvSpPr>
            <a:spLocks noGrp="1"/>
          </p:cNvSpPr>
          <p:nvPr>
            <p:ph type="body" sz="quarter" idx="13" hasCustomPrompt="1"/>
          </p:nvPr>
        </p:nvSpPr>
        <p:spPr>
          <a:xfrm>
            <a:off x="6409746" y="5557727"/>
            <a:ext cx="2452688" cy="322565"/>
          </a:xfrm>
          <a:prstGeom prst="rect">
            <a:avLst/>
          </a:prstGeom>
        </p:spPr>
        <p:txBody>
          <a:bodyPr rIns="0" anchor="ctr">
            <a:normAutofit/>
          </a:bodyPr>
          <a:lstStyle>
            <a:lvl1pPr algn="r">
              <a:defRPr sz="825" b="1" baseline="0">
                <a:solidFill>
                  <a:srgbClr val="F58345"/>
                </a:solidFill>
              </a:defRPr>
            </a:lvl1pPr>
          </a:lstStyle>
          <a:p>
            <a:pPr lvl="0"/>
            <a:r>
              <a:rPr lang="en-US" dirty="0"/>
              <a:t>December 09, 2016</a:t>
            </a:r>
          </a:p>
        </p:txBody>
      </p:sp>
      <p:pic>
        <p:nvPicPr>
          <p:cNvPr id="2050" name="Picture 2" descr="C:\Users\harpal.singh\Documents\Harpal Singh\Task\Template\Banner_1.png"/>
          <p:cNvPicPr>
            <a:picLocks noChangeAspect="1" noChangeArrowheads="1"/>
          </p:cNvPicPr>
          <p:nvPr/>
        </p:nvPicPr>
        <p:blipFill>
          <a:blip r:embed="rId2" cstate="print"/>
          <a:srcRect/>
          <a:stretch>
            <a:fillRect/>
          </a:stretch>
        </p:blipFill>
        <p:spPr bwMode="auto">
          <a:xfrm>
            <a:off x="0" y="2654241"/>
            <a:ext cx="9144000" cy="2545604"/>
          </a:xfrm>
          <a:prstGeom prst="rect">
            <a:avLst/>
          </a:prstGeom>
          <a:noFill/>
        </p:spPr>
      </p:pic>
      <p:cxnSp>
        <p:nvCxnSpPr>
          <p:cNvPr id="41" name="Straight Connector 40"/>
          <p:cNvCxnSpPr/>
          <p:nvPr/>
        </p:nvCxnSpPr>
        <p:spPr>
          <a:xfrm>
            <a:off x="0" y="2625494"/>
            <a:ext cx="9144000" cy="0"/>
          </a:xfrm>
          <a:prstGeom prst="line">
            <a:avLst/>
          </a:prstGeom>
          <a:noFill/>
          <a:ln w="9525" cap="flat" cmpd="sng" algn="ctr">
            <a:solidFill>
              <a:schemeClr val="tx2">
                <a:lumMod val="50000"/>
                <a:lumOff val="50000"/>
              </a:schemeClr>
            </a:solidFill>
            <a:prstDash val="solid"/>
          </a:ln>
          <a:effectLst/>
        </p:spPr>
      </p:cxnSp>
      <p:cxnSp>
        <p:nvCxnSpPr>
          <p:cNvPr id="42" name="Straight Connector 41"/>
          <p:cNvCxnSpPr/>
          <p:nvPr/>
        </p:nvCxnSpPr>
        <p:spPr>
          <a:xfrm>
            <a:off x="0" y="5194765"/>
            <a:ext cx="9144000" cy="0"/>
          </a:xfrm>
          <a:prstGeom prst="line">
            <a:avLst/>
          </a:prstGeom>
          <a:noFill/>
          <a:ln w="9525" cap="flat" cmpd="sng" algn="ctr">
            <a:solidFill>
              <a:schemeClr val="tx2">
                <a:lumMod val="50000"/>
                <a:lumOff val="50000"/>
              </a:schemeClr>
            </a:solidFill>
            <a:prstDash val="solid"/>
          </a:ln>
          <a:effectLst/>
        </p:spPr>
      </p:cxnSp>
      <p:sp>
        <p:nvSpPr>
          <p:cNvPr id="44" name="Title 1"/>
          <p:cNvSpPr>
            <a:spLocks noGrp="1"/>
          </p:cNvSpPr>
          <p:nvPr>
            <p:ph type="ctrTitle"/>
          </p:nvPr>
        </p:nvSpPr>
        <p:spPr>
          <a:xfrm>
            <a:off x="320040" y="1640016"/>
            <a:ext cx="8522208" cy="731520"/>
          </a:xfrm>
        </p:spPr>
        <p:txBody>
          <a:bodyPr vert="horz" lIns="91440" tIns="45720" rIns="91440" bIns="45720" rtlCol="0" anchor="ctr">
            <a:noAutofit/>
          </a:bodyPr>
          <a:lstStyle>
            <a:lvl1pPr marL="0" algn="ctr" defTabSz="342900" rtl="0" eaLnBrk="1" latinLnBrk="0" hangingPunct="1">
              <a:spcBef>
                <a:spcPct val="0"/>
              </a:spcBef>
              <a:buNone/>
              <a:defRPr kumimoji="0" lang="en-US" sz="2400" b="1" i="1" u="none" strike="noStrike" kern="1200" cap="none" spc="0" normalizeH="0" baseline="0" noProof="0" dirty="0" smtClean="0">
                <a:ln>
                  <a:noFill/>
                </a:ln>
                <a:solidFill>
                  <a:srgbClr val="F58345"/>
                </a:solidFill>
                <a:effectLst/>
                <a:uLnTx/>
                <a:uFillTx/>
                <a:latin typeface="+mj-lt"/>
                <a:ea typeface="+mj-ea"/>
                <a:cs typeface="+mj-cs"/>
              </a:defRPr>
            </a:lvl1pPr>
          </a:lstStyle>
          <a:p>
            <a:r>
              <a:rPr lang="en-US" dirty="0"/>
              <a:t>Click to edit Master title style</a:t>
            </a:r>
          </a:p>
        </p:txBody>
      </p:sp>
      <p:cxnSp>
        <p:nvCxnSpPr>
          <p:cNvPr id="32" name="Straight Connector 31"/>
          <p:cNvCxnSpPr/>
          <p:nvPr userDrawn="1"/>
        </p:nvCxnSpPr>
        <p:spPr>
          <a:xfrm rot="5400000">
            <a:off x="8540278" y="6298881"/>
            <a:ext cx="182880" cy="0"/>
          </a:xfrm>
          <a:prstGeom prst="line">
            <a:avLst/>
          </a:prstGeom>
          <a:noFill/>
          <a:ln w="12700" cap="flat" cmpd="sng" algn="ctr">
            <a:solidFill>
              <a:schemeClr val="accent6"/>
            </a:solidFill>
            <a:prstDash val="solid"/>
          </a:ln>
          <a:effectLst/>
        </p:spPr>
      </p:cxnSp>
      <p:pic>
        <p:nvPicPr>
          <p:cNvPr id="3" name="Picture 2"/>
          <p:cNvPicPr>
            <a:picLocks noChangeAspect="1"/>
          </p:cNvPicPr>
          <p:nvPr userDrawn="1"/>
        </p:nvPicPr>
        <p:blipFill>
          <a:blip r:embed="rId3"/>
          <a:stretch>
            <a:fillRect/>
          </a:stretch>
        </p:blipFill>
        <p:spPr>
          <a:xfrm>
            <a:off x="424541" y="5270364"/>
            <a:ext cx="2449286" cy="1515495"/>
          </a:xfrm>
          <a:prstGeom prst="rect">
            <a:avLst/>
          </a:prstGeom>
        </p:spPr>
      </p:pic>
    </p:spTree>
    <p:extLst>
      <p:ext uri="{BB962C8B-B14F-4D97-AF65-F5344CB8AC3E}">
        <p14:creationId xmlns:p14="http://schemas.microsoft.com/office/powerpoint/2010/main" val="28847539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6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1512570"/>
            <a:ext cx="2743200"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993775"/>
            <a:ext cx="2743200" cy="457200"/>
          </a:xfrm>
          <a:solidFill>
            <a:schemeClr val="accent1"/>
          </a:solidFill>
          <a:ln>
            <a:noFill/>
          </a:ln>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Content Placeholder 2"/>
          <p:cNvSpPr>
            <a:spLocks noGrp="1"/>
          </p:cNvSpPr>
          <p:nvPr>
            <p:ph idx="14"/>
          </p:nvPr>
        </p:nvSpPr>
        <p:spPr>
          <a:xfrm>
            <a:off x="3198812" y="1512570"/>
            <a:ext cx="2743200"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3198813" y="993775"/>
            <a:ext cx="2743200" cy="457200"/>
          </a:xfrm>
          <a:solidFill>
            <a:schemeClr val="accent1"/>
          </a:solidFill>
          <a:ln>
            <a:noFill/>
          </a:ln>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8" name="Content Placeholder 2"/>
          <p:cNvSpPr>
            <a:spLocks noGrp="1"/>
          </p:cNvSpPr>
          <p:nvPr>
            <p:ph idx="16"/>
          </p:nvPr>
        </p:nvSpPr>
        <p:spPr>
          <a:xfrm>
            <a:off x="6076949" y="1512570"/>
            <a:ext cx="2743200"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7"/>
          </p:nvPr>
        </p:nvSpPr>
        <p:spPr>
          <a:xfrm>
            <a:off x="6076950" y="993775"/>
            <a:ext cx="2743200" cy="457200"/>
          </a:xfrm>
          <a:solidFill>
            <a:schemeClr val="accent1"/>
          </a:solidFill>
          <a:ln>
            <a:noFill/>
          </a:ln>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10"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4025178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7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20676"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7" y="993775"/>
            <a:ext cx="4175126"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9" name="Picture Placeholder 8"/>
          <p:cNvSpPr>
            <a:spLocks noGrp="1"/>
          </p:cNvSpPr>
          <p:nvPr>
            <p:ph type="pic" sz="quarter" idx="14"/>
          </p:nvPr>
        </p:nvSpPr>
        <p:spPr>
          <a:xfrm>
            <a:off x="4648200" y="993775"/>
            <a:ext cx="4171950" cy="5273675"/>
          </a:xfrm>
          <a:solidFill>
            <a:schemeClr val="accent5">
              <a:lumMod val="20000"/>
              <a:lumOff val="80000"/>
            </a:schemeClr>
          </a:solidFill>
        </p:spPr>
        <p:txBody>
          <a:bodyPr/>
          <a:lstStyle/>
          <a:p>
            <a:r>
              <a:rPr lang="en-US"/>
              <a:t>Click icon to add picture</a:t>
            </a:r>
            <a:endParaRPr lang="en-US" dirty="0"/>
          </a:p>
        </p:txBody>
      </p:sp>
      <p:sp>
        <p:nvSpPr>
          <p:cNvPr id="7"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3435570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9" name="Picture Placeholder 8"/>
          <p:cNvSpPr>
            <a:spLocks noGrp="1"/>
          </p:cNvSpPr>
          <p:nvPr>
            <p:ph type="pic" sz="quarter" idx="14"/>
          </p:nvPr>
        </p:nvSpPr>
        <p:spPr>
          <a:xfrm>
            <a:off x="320676" y="993775"/>
            <a:ext cx="8499475" cy="5273675"/>
          </a:xfrm>
          <a:solidFill>
            <a:schemeClr val="accent5">
              <a:lumMod val="20000"/>
              <a:lumOff val="80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0770058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9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6"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993775"/>
            <a:ext cx="4305299" cy="457200"/>
          </a:xfrm>
          <a:prstGeom prst="homePlate">
            <a:avLst>
              <a:gd name="adj" fmla="val 35000"/>
            </a:avLst>
          </a:prstGeo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Content Placeholder 2"/>
          <p:cNvSpPr>
            <a:spLocks noGrp="1"/>
          </p:cNvSpPr>
          <p:nvPr>
            <p:ph idx="14"/>
          </p:nvPr>
        </p:nvSpPr>
        <p:spPr>
          <a:xfrm>
            <a:off x="4645025" y="1512570"/>
            <a:ext cx="402907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4629150" y="993775"/>
            <a:ext cx="4191000" cy="457200"/>
          </a:xfrm>
          <a:prstGeom prst="chevron">
            <a:avLst>
              <a:gd name="adj" fmla="val 36667"/>
            </a:avLst>
          </a:prstGeo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8"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23226519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cxnSp>
        <p:nvCxnSpPr>
          <p:cNvPr id="7" name="Straight Connector 6"/>
          <p:cNvCxnSpPr/>
          <p:nvPr/>
        </p:nvCxnSpPr>
        <p:spPr>
          <a:xfrm>
            <a:off x="1333500" y="3429000"/>
            <a:ext cx="7810500" cy="0"/>
          </a:xfrm>
          <a:prstGeom prst="line">
            <a:avLst/>
          </a:prstGeom>
          <a:ln w="9525">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0" y="0"/>
            <a:ext cx="1371600"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sp>
        <p:nvSpPr>
          <p:cNvPr id="2" name="Title 1"/>
          <p:cNvSpPr>
            <a:spLocks noGrp="1"/>
          </p:cNvSpPr>
          <p:nvPr>
            <p:ph type="title"/>
          </p:nvPr>
        </p:nvSpPr>
        <p:spPr>
          <a:xfrm>
            <a:off x="1371600" y="2747963"/>
            <a:ext cx="7772400" cy="681038"/>
          </a:xfrm>
          <a:noFill/>
        </p:spPr>
        <p:txBody>
          <a:bodyPr vert="horz" lIns="91440" tIns="45720" rIns="91440" bIns="45720" rtlCol="0" anchor="b">
            <a:noAutofit/>
          </a:bodyPr>
          <a:lstStyle>
            <a:lvl1pPr marL="0" algn="l" defTabSz="342900" rtl="0" eaLnBrk="1" latinLnBrk="0" hangingPunct="1">
              <a:spcBef>
                <a:spcPct val="0"/>
              </a:spcBef>
              <a:buNone/>
              <a:defRPr lang="en-US" sz="1800" b="1" kern="1200" cap="none" baseline="0" dirty="0" smtClean="0">
                <a:solidFill>
                  <a:srgbClr val="005490"/>
                </a:solidFill>
                <a:latin typeface="+mj-lt"/>
                <a:ea typeface="+mj-ea"/>
                <a:cs typeface="+mj-cs"/>
              </a:defRPr>
            </a:lvl1pPr>
          </a:lstStyle>
          <a:p>
            <a:r>
              <a:rPr lang="en-US"/>
              <a:t>Click to edit Master title style</a:t>
            </a:r>
            <a:endParaRPr lang="en-US" dirty="0"/>
          </a:p>
        </p:txBody>
      </p:sp>
      <p:grpSp>
        <p:nvGrpSpPr>
          <p:cNvPr id="73" name="Group 72"/>
          <p:cNvGrpSpPr/>
          <p:nvPr/>
        </p:nvGrpSpPr>
        <p:grpSpPr>
          <a:xfrm>
            <a:off x="470803" y="5111942"/>
            <a:ext cx="1440180" cy="1384108"/>
            <a:chOff x="388620" y="4541520"/>
            <a:chExt cx="1859280" cy="1786890"/>
          </a:xfrm>
        </p:grpSpPr>
        <p:sp>
          <p:nvSpPr>
            <p:cNvPr id="4111" name="Freeform 15"/>
            <p:cNvSpPr>
              <a:spLocks/>
            </p:cNvSpPr>
            <p:nvPr/>
          </p:nvSpPr>
          <p:spPr bwMode="auto">
            <a:xfrm>
              <a:off x="1133157" y="5299710"/>
              <a:ext cx="184150" cy="636588"/>
            </a:xfrm>
            <a:custGeom>
              <a:avLst/>
              <a:gdLst/>
              <a:ahLst/>
              <a:cxnLst>
                <a:cxn ang="0">
                  <a:pos x="232" y="776"/>
                </a:cxn>
                <a:cxn ang="0">
                  <a:pos x="41" y="17"/>
                </a:cxn>
                <a:cxn ang="0">
                  <a:pos x="38" y="8"/>
                </a:cxn>
                <a:cxn ang="0">
                  <a:pos x="33" y="3"/>
                </a:cxn>
                <a:cxn ang="0">
                  <a:pos x="24" y="0"/>
                </a:cxn>
                <a:cxn ang="0">
                  <a:pos x="16" y="0"/>
                </a:cxn>
                <a:cxn ang="0">
                  <a:pos x="7" y="3"/>
                </a:cxn>
                <a:cxn ang="0">
                  <a:pos x="2" y="10"/>
                </a:cxn>
                <a:cxn ang="0">
                  <a:pos x="0" y="19"/>
                </a:cxn>
                <a:cxn ang="0">
                  <a:pos x="0" y="27"/>
                </a:cxn>
                <a:cxn ang="0">
                  <a:pos x="189" y="786"/>
                </a:cxn>
                <a:cxn ang="0">
                  <a:pos x="189" y="786"/>
                </a:cxn>
                <a:cxn ang="0">
                  <a:pos x="193" y="795"/>
                </a:cxn>
                <a:cxn ang="0">
                  <a:pos x="200" y="800"/>
                </a:cxn>
                <a:cxn ang="0">
                  <a:pos x="208" y="802"/>
                </a:cxn>
                <a:cxn ang="0">
                  <a:pos x="217" y="802"/>
                </a:cxn>
                <a:cxn ang="0">
                  <a:pos x="224" y="798"/>
                </a:cxn>
                <a:cxn ang="0">
                  <a:pos x="231" y="793"/>
                </a:cxn>
                <a:cxn ang="0">
                  <a:pos x="232" y="784"/>
                </a:cxn>
                <a:cxn ang="0">
                  <a:pos x="232" y="776"/>
                </a:cxn>
                <a:cxn ang="0">
                  <a:pos x="232" y="776"/>
                </a:cxn>
              </a:cxnLst>
              <a:rect l="0" t="0" r="r" b="b"/>
              <a:pathLst>
                <a:path w="232" h="802">
                  <a:moveTo>
                    <a:pt x="232" y="776"/>
                  </a:moveTo>
                  <a:lnTo>
                    <a:pt x="41" y="17"/>
                  </a:lnTo>
                  <a:lnTo>
                    <a:pt x="38" y="8"/>
                  </a:lnTo>
                  <a:lnTo>
                    <a:pt x="33" y="3"/>
                  </a:lnTo>
                  <a:lnTo>
                    <a:pt x="24" y="0"/>
                  </a:lnTo>
                  <a:lnTo>
                    <a:pt x="16" y="0"/>
                  </a:lnTo>
                  <a:lnTo>
                    <a:pt x="7" y="3"/>
                  </a:lnTo>
                  <a:lnTo>
                    <a:pt x="2" y="10"/>
                  </a:lnTo>
                  <a:lnTo>
                    <a:pt x="0" y="19"/>
                  </a:lnTo>
                  <a:lnTo>
                    <a:pt x="0" y="27"/>
                  </a:lnTo>
                  <a:lnTo>
                    <a:pt x="189" y="786"/>
                  </a:lnTo>
                  <a:lnTo>
                    <a:pt x="189" y="786"/>
                  </a:lnTo>
                  <a:lnTo>
                    <a:pt x="193" y="795"/>
                  </a:lnTo>
                  <a:lnTo>
                    <a:pt x="200" y="800"/>
                  </a:lnTo>
                  <a:lnTo>
                    <a:pt x="208" y="802"/>
                  </a:lnTo>
                  <a:lnTo>
                    <a:pt x="217" y="802"/>
                  </a:lnTo>
                  <a:lnTo>
                    <a:pt x="224" y="798"/>
                  </a:lnTo>
                  <a:lnTo>
                    <a:pt x="231" y="793"/>
                  </a:lnTo>
                  <a:lnTo>
                    <a:pt x="232" y="784"/>
                  </a:lnTo>
                  <a:lnTo>
                    <a:pt x="232" y="776"/>
                  </a:lnTo>
                  <a:lnTo>
                    <a:pt x="232" y="776"/>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2" name="Freeform 16"/>
            <p:cNvSpPr>
              <a:spLocks/>
            </p:cNvSpPr>
            <p:nvPr/>
          </p:nvSpPr>
          <p:spPr bwMode="auto">
            <a:xfrm>
              <a:off x="1379220" y="5299710"/>
              <a:ext cx="184150" cy="636588"/>
            </a:xfrm>
            <a:custGeom>
              <a:avLst/>
              <a:gdLst/>
              <a:ahLst/>
              <a:cxnLst>
                <a:cxn ang="0">
                  <a:pos x="216" y="0"/>
                </a:cxn>
                <a:cxn ang="0">
                  <a:pos x="208" y="0"/>
                </a:cxn>
                <a:cxn ang="0">
                  <a:pos x="199" y="3"/>
                </a:cxn>
                <a:cxn ang="0">
                  <a:pos x="192" y="8"/>
                </a:cxn>
                <a:cxn ang="0">
                  <a:pos x="189" y="17"/>
                </a:cxn>
                <a:cxn ang="0">
                  <a:pos x="189" y="17"/>
                </a:cxn>
                <a:cxn ang="0">
                  <a:pos x="0" y="776"/>
                </a:cxn>
                <a:cxn ang="0">
                  <a:pos x="0" y="776"/>
                </a:cxn>
                <a:cxn ang="0">
                  <a:pos x="0" y="784"/>
                </a:cxn>
                <a:cxn ang="0">
                  <a:pos x="1" y="793"/>
                </a:cxn>
                <a:cxn ang="0">
                  <a:pos x="6" y="798"/>
                </a:cxn>
                <a:cxn ang="0">
                  <a:pos x="15" y="802"/>
                </a:cxn>
                <a:cxn ang="0">
                  <a:pos x="24" y="802"/>
                </a:cxn>
                <a:cxn ang="0">
                  <a:pos x="32" y="800"/>
                </a:cxn>
                <a:cxn ang="0">
                  <a:pos x="37" y="795"/>
                </a:cxn>
                <a:cxn ang="0">
                  <a:pos x="41" y="786"/>
                </a:cxn>
                <a:cxn ang="0">
                  <a:pos x="232" y="27"/>
                </a:cxn>
                <a:cxn ang="0">
                  <a:pos x="232" y="19"/>
                </a:cxn>
                <a:cxn ang="0">
                  <a:pos x="230" y="10"/>
                </a:cxn>
                <a:cxn ang="0">
                  <a:pos x="225" y="3"/>
                </a:cxn>
                <a:cxn ang="0">
                  <a:pos x="216" y="0"/>
                </a:cxn>
              </a:cxnLst>
              <a:rect l="0" t="0" r="r" b="b"/>
              <a:pathLst>
                <a:path w="232" h="802">
                  <a:moveTo>
                    <a:pt x="216" y="0"/>
                  </a:moveTo>
                  <a:lnTo>
                    <a:pt x="208" y="0"/>
                  </a:lnTo>
                  <a:lnTo>
                    <a:pt x="199" y="3"/>
                  </a:lnTo>
                  <a:lnTo>
                    <a:pt x="192" y="8"/>
                  </a:lnTo>
                  <a:lnTo>
                    <a:pt x="189" y="17"/>
                  </a:lnTo>
                  <a:lnTo>
                    <a:pt x="189" y="17"/>
                  </a:lnTo>
                  <a:lnTo>
                    <a:pt x="0" y="776"/>
                  </a:lnTo>
                  <a:lnTo>
                    <a:pt x="0" y="776"/>
                  </a:lnTo>
                  <a:lnTo>
                    <a:pt x="0" y="784"/>
                  </a:lnTo>
                  <a:lnTo>
                    <a:pt x="1" y="793"/>
                  </a:lnTo>
                  <a:lnTo>
                    <a:pt x="6" y="798"/>
                  </a:lnTo>
                  <a:lnTo>
                    <a:pt x="15" y="802"/>
                  </a:lnTo>
                  <a:lnTo>
                    <a:pt x="24" y="802"/>
                  </a:lnTo>
                  <a:lnTo>
                    <a:pt x="32" y="800"/>
                  </a:lnTo>
                  <a:lnTo>
                    <a:pt x="37" y="795"/>
                  </a:lnTo>
                  <a:lnTo>
                    <a:pt x="41" y="786"/>
                  </a:lnTo>
                  <a:lnTo>
                    <a:pt x="232" y="27"/>
                  </a:lnTo>
                  <a:lnTo>
                    <a:pt x="232" y="19"/>
                  </a:lnTo>
                  <a:lnTo>
                    <a:pt x="230" y="10"/>
                  </a:lnTo>
                  <a:lnTo>
                    <a:pt x="225" y="3"/>
                  </a:lnTo>
                  <a:lnTo>
                    <a:pt x="216" y="0"/>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3" name="Freeform 17"/>
            <p:cNvSpPr>
              <a:spLocks/>
            </p:cNvSpPr>
            <p:nvPr/>
          </p:nvSpPr>
          <p:spPr bwMode="auto">
            <a:xfrm>
              <a:off x="1158557" y="5142548"/>
              <a:ext cx="369888" cy="131763"/>
            </a:xfrm>
            <a:custGeom>
              <a:avLst/>
              <a:gdLst/>
              <a:ahLst/>
              <a:cxnLst>
                <a:cxn ang="0">
                  <a:pos x="7" y="165"/>
                </a:cxn>
                <a:cxn ang="0">
                  <a:pos x="10" y="167"/>
                </a:cxn>
                <a:cxn ang="0">
                  <a:pos x="16" y="167"/>
                </a:cxn>
                <a:cxn ang="0">
                  <a:pos x="19" y="165"/>
                </a:cxn>
                <a:cxn ang="0">
                  <a:pos x="21" y="162"/>
                </a:cxn>
                <a:cxn ang="0">
                  <a:pos x="84" y="47"/>
                </a:cxn>
                <a:cxn ang="0">
                  <a:pos x="157" y="165"/>
                </a:cxn>
                <a:cxn ang="0">
                  <a:pos x="241" y="42"/>
                </a:cxn>
                <a:cxn ang="0">
                  <a:pos x="315" y="165"/>
                </a:cxn>
                <a:cxn ang="0">
                  <a:pos x="390" y="47"/>
                </a:cxn>
                <a:cxn ang="0">
                  <a:pos x="447" y="157"/>
                </a:cxn>
                <a:cxn ang="0">
                  <a:pos x="447" y="157"/>
                </a:cxn>
                <a:cxn ang="0">
                  <a:pos x="451" y="160"/>
                </a:cxn>
                <a:cxn ang="0">
                  <a:pos x="454" y="164"/>
                </a:cxn>
                <a:cxn ang="0">
                  <a:pos x="459" y="164"/>
                </a:cxn>
                <a:cxn ang="0">
                  <a:pos x="463" y="162"/>
                </a:cxn>
                <a:cxn ang="0">
                  <a:pos x="466" y="160"/>
                </a:cxn>
                <a:cxn ang="0">
                  <a:pos x="468" y="157"/>
                </a:cxn>
                <a:cxn ang="0">
                  <a:pos x="468" y="152"/>
                </a:cxn>
                <a:cxn ang="0">
                  <a:pos x="468" y="148"/>
                </a:cxn>
                <a:cxn ang="0">
                  <a:pos x="392" y="2"/>
                </a:cxn>
                <a:cxn ang="0">
                  <a:pos x="315" y="124"/>
                </a:cxn>
                <a:cxn ang="0">
                  <a:pos x="243" y="0"/>
                </a:cxn>
                <a:cxn ang="0">
                  <a:pos x="158" y="124"/>
                </a:cxn>
                <a:cxn ang="0">
                  <a:pos x="84" y="2"/>
                </a:cxn>
                <a:cxn ang="0">
                  <a:pos x="2" y="152"/>
                </a:cxn>
                <a:cxn ang="0">
                  <a:pos x="0" y="155"/>
                </a:cxn>
                <a:cxn ang="0">
                  <a:pos x="2" y="159"/>
                </a:cxn>
                <a:cxn ang="0">
                  <a:pos x="4" y="162"/>
                </a:cxn>
                <a:cxn ang="0">
                  <a:pos x="7" y="165"/>
                </a:cxn>
              </a:cxnLst>
              <a:rect l="0" t="0" r="r" b="b"/>
              <a:pathLst>
                <a:path w="468" h="167">
                  <a:moveTo>
                    <a:pt x="7" y="165"/>
                  </a:moveTo>
                  <a:lnTo>
                    <a:pt x="10" y="167"/>
                  </a:lnTo>
                  <a:lnTo>
                    <a:pt x="16" y="167"/>
                  </a:lnTo>
                  <a:lnTo>
                    <a:pt x="19" y="165"/>
                  </a:lnTo>
                  <a:lnTo>
                    <a:pt x="21" y="162"/>
                  </a:lnTo>
                  <a:lnTo>
                    <a:pt x="84" y="47"/>
                  </a:lnTo>
                  <a:lnTo>
                    <a:pt x="157" y="165"/>
                  </a:lnTo>
                  <a:lnTo>
                    <a:pt x="241" y="42"/>
                  </a:lnTo>
                  <a:lnTo>
                    <a:pt x="315" y="165"/>
                  </a:lnTo>
                  <a:lnTo>
                    <a:pt x="390" y="47"/>
                  </a:lnTo>
                  <a:lnTo>
                    <a:pt x="447" y="157"/>
                  </a:lnTo>
                  <a:lnTo>
                    <a:pt x="447" y="157"/>
                  </a:lnTo>
                  <a:lnTo>
                    <a:pt x="451" y="160"/>
                  </a:lnTo>
                  <a:lnTo>
                    <a:pt x="454" y="164"/>
                  </a:lnTo>
                  <a:lnTo>
                    <a:pt x="459" y="164"/>
                  </a:lnTo>
                  <a:lnTo>
                    <a:pt x="463" y="162"/>
                  </a:lnTo>
                  <a:lnTo>
                    <a:pt x="466" y="160"/>
                  </a:lnTo>
                  <a:lnTo>
                    <a:pt x="468" y="157"/>
                  </a:lnTo>
                  <a:lnTo>
                    <a:pt x="468" y="152"/>
                  </a:lnTo>
                  <a:lnTo>
                    <a:pt x="468" y="148"/>
                  </a:lnTo>
                  <a:lnTo>
                    <a:pt x="392" y="2"/>
                  </a:lnTo>
                  <a:lnTo>
                    <a:pt x="315" y="124"/>
                  </a:lnTo>
                  <a:lnTo>
                    <a:pt x="243" y="0"/>
                  </a:lnTo>
                  <a:lnTo>
                    <a:pt x="158" y="124"/>
                  </a:lnTo>
                  <a:lnTo>
                    <a:pt x="84" y="2"/>
                  </a:lnTo>
                  <a:lnTo>
                    <a:pt x="2" y="152"/>
                  </a:lnTo>
                  <a:lnTo>
                    <a:pt x="0" y="155"/>
                  </a:lnTo>
                  <a:lnTo>
                    <a:pt x="2" y="159"/>
                  </a:lnTo>
                  <a:lnTo>
                    <a:pt x="4" y="162"/>
                  </a:lnTo>
                  <a:lnTo>
                    <a:pt x="7" y="165"/>
                  </a:lnTo>
                  <a:close/>
                </a:path>
              </a:pathLst>
            </a:custGeom>
            <a:solidFill>
              <a:srgbClr val="EB874F"/>
            </a:solidFill>
            <a:ln w="9525">
              <a:solidFill>
                <a:srgbClr val="EB874F"/>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4" name="Rectangle 18"/>
            <p:cNvSpPr>
              <a:spLocks noChangeArrowheads="1"/>
            </p:cNvSpPr>
            <p:nvPr/>
          </p:nvSpPr>
          <p:spPr bwMode="auto">
            <a:xfrm>
              <a:off x="1176020" y="5918835"/>
              <a:ext cx="349250" cy="303213"/>
            </a:xfrm>
            <a:prstGeom prst="rect">
              <a:avLst/>
            </a:prstGeom>
            <a:solidFill>
              <a:schemeClr val="bg1">
                <a:lumMod val="75000"/>
              </a:schemeClr>
            </a:solidFill>
            <a:ln w="9525">
              <a:solidFill>
                <a:schemeClr val="bg1">
                  <a:lumMod val="85000"/>
                </a:schemeClr>
              </a:solidFill>
              <a:miter lim="800000"/>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5" name="Freeform 19"/>
            <p:cNvSpPr>
              <a:spLocks/>
            </p:cNvSpPr>
            <p:nvPr/>
          </p:nvSpPr>
          <p:spPr bwMode="auto">
            <a:xfrm>
              <a:off x="1244282" y="6115685"/>
              <a:ext cx="209550" cy="212725"/>
            </a:xfrm>
            <a:custGeom>
              <a:avLst/>
              <a:gdLst/>
              <a:ahLst/>
              <a:cxnLst>
                <a:cxn ang="0">
                  <a:pos x="133" y="268"/>
                </a:cxn>
                <a:cxn ang="0">
                  <a:pos x="159" y="265"/>
                </a:cxn>
                <a:cxn ang="0">
                  <a:pos x="184" y="258"/>
                </a:cxn>
                <a:cxn ang="0">
                  <a:pos x="207" y="246"/>
                </a:cxn>
                <a:cxn ang="0">
                  <a:pos x="226" y="229"/>
                </a:cxn>
                <a:cxn ang="0">
                  <a:pos x="243" y="210"/>
                </a:cxn>
                <a:cxn ang="0">
                  <a:pos x="255" y="186"/>
                </a:cxn>
                <a:cxn ang="0">
                  <a:pos x="262" y="162"/>
                </a:cxn>
                <a:cxn ang="0">
                  <a:pos x="265" y="134"/>
                </a:cxn>
                <a:cxn ang="0">
                  <a:pos x="262" y="107"/>
                </a:cxn>
                <a:cxn ang="0">
                  <a:pos x="255" y="82"/>
                </a:cxn>
                <a:cxn ang="0">
                  <a:pos x="243" y="58"/>
                </a:cxn>
                <a:cxn ang="0">
                  <a:pos x="226" y="39"/>
                </a:cxn>
                <a:cxn ang="0">
                  <a:pos x="207" y="22"/>
                </a:cxn>
                <a:cxn ang="0">
                  <a:pos x="184" y="10"/>
                </a:cxn>
                <a:cxn ang="0">
                  <a:pos x="159" y="3"/>
                </a:cxn>
                <a:cxn ang="0">
                  <a:pos x="133" y="0"/>
                </a:cxn>
                <a:cxn ang="0">
                  <a:pos x="107" y="3"/>
                </a:cxn>
                <a:cxn ang="0">
                  <a:pos x="81" y="10"/>
                </a:cxn>
                <a:cxn ang="0">
                  <a:pos x="59" y="22"/>
                </a:cxn>
                <a:cxn ang="0">
                  <a:pos x="40" y="39"/>
                </a:cxn>
                <a:cxn ang="0">
                  <a:pos x="23" y="58"/>
                </a:cxn>
                <a:cxn ang="0">
                  <a:pos x="11" y="82"/>
                </a:cxn>
                <a:cxn ang="0">
                  <a:pos x="4" y="107"/>
                </a:cxn>
                <a:cxn ang="0">
                  <a:pos x="0" y="134"/>
                </a:cxn>
                <a:cxn ang="0">
                  <a:pos x="4" y="162"/>
                </a:cxn>
                <a:cxn ang="0">
                  <a:pos x="11" y="186"/>
                </a:cxn>
                <a:cxn ang="0">
                  <a:pos x="23" y="210"/>
                </a:cxn>
                <a:cxn ang="0">
                  <a:pos x="40" y="229"/>
                </a:cxn>
                <a:cxn ang="0">
                  <a:pos x="59" y="246"/>
                </a:cxn>
                <a:cxn ang="0">
                  <a:pos x="81" y="258"/>
                </a:cxn>
                <a:cxn ang="0">
                  <a:pos x="107" y="265"/>
                </a:cxn>
                <a:cxn ang="0">
                  <a:pos x="133" y="268"/>
                </a:cxn>
              </a:cxnLst>
              <a:rect l="0" t="0" r="r" b="b"/>
              <a:pathLst>
                <a:path w="265" h="268">
                  <a:moveTo>
                    <a:pt x="133" y="268"/>
                  </a:moveTo>
                  <a:lnTo>
                    <a:pt x="159" y="265"/>
                  </a:lnTo>
                  <a:lnTo>
                    <a:pt x="184" y="258"/>
                  </a:lnTo>
                  <a:lnTo>
                    <a:pt x="207" y="246"/>
                  </a:lnTo>
                  <a:lnTo>
                    <a:pt x="226" y="229"/>
                  </a:lnTo>
                  <a:lnTo>
                    <a:pt x="243" y="210"/>
                  </a:lnTo>
                  <a:lnTo>
                    <a:pt x="255" y="186"/>
                  </a:lnTo>
                  <a:lnTo>
                    <a:pt x="262" y="162"/>
                  </a:lnTo>
                  <a:lnTo>
                    <a:pt x="265" y="134"/>
                  </a:lnTo>
                  <a:lnTo>
                    <a:pt x="262" y="107"/>
                  </a:lnTo>
                  <a:lnTo>
                    <a:pt x="255" y="82"/>
                  </a:lnTo>
                  <a:lnTo>
                    <a:pt x="243" y="58"/>
                  </a:lnTo>
                  <a:lnTo>
                    <a:pt x="226" y="39"/>
                  </a:lnTo>
                  <a:lnTo>
                    <a:pt x="207" y="22"/>
                  </a:lnTo>
                  <a:lnTo>
                    <a:pt x="184" y="10"/>
                  </a:lnTo>
                  <a:lnTo>
                    <a:pt x="159" y="3"/>
                  </a:lnTo>
                  <a:lnTo>
                    <a:pt x="133" y="0"/>
                  </a:lnTo>
                  <a:lnTo>
                    <a:pt x="107" y="3"/>
                  </a:lnTo>
                  <a:lnTo>
                    <a:pt x="81" y="10"/>
                  </a:lnTo>
                  <a:lnTo>
                    <a:pt x="59" y="22"/>
                  </a:lnTo>
                  <a:lnTo>
                    <a:pt x="40" y="39"/>
                  </a:lnTo>
                  <a:lnTo>
                    <a:pt x="23" y="58"/>
                  </a:lnTo>
                  <a:lnTo>
                    <a:pt x="11" y="82"/>
                  </a:lnTo>
                  <a:lnTo>
                    <a:pt x="4" y="107"/>
                  </a:lnTo>
                  <a:lnTo>
                    <a:pt x="0" y="134"/>
                  </a:lnTo>
                  <a:lnTo>
                    <a:pt x="4" y="162"/>
                  </a:lnTo>
                  <a:lnTo>
                    <a:pt x="11" y="186"/>
                  </a:lnTo>
                  <a:lnTo>
                    <a:pt x="23" y="210"/>
                  </a:lnTo>
                  <a:lnTo>
                    <a:pt x="40" y="229"/>
                  </a:lnTo>
                  <a:lnTo>
                    <a:pt x="59" y="246"/>
                  </a:lnTo>
                  <a:lnTo>
                    <a:pt x="81" y="258"/>
                  </a:lnTo>
                  <a:lnTo>
                    <a:pt x="107" y="265"/>
                  </a:lnTo>
                  <a:lnTo>
                    <a:pt x="133" y="268"/>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6" name="Freeform 20"/>
            <p:cNvSpPr>
              <a:spLocks/>
            </p:cNvSpPr>
            <p:nvPr/>
          </p:nvSpPr>
          <p:spPr bwMode="auto">
            <a:xfrm>
              <a:off x="845820" y="4709160"/>
              <a:ext cx="1003300" cy="1260475"/>
            </a:xfrm>
            <a:custGeom>
              <a:avLst/>
              <a:gdLst/>
              <a:ahLst/>
              <a:cxnLst>
                <a:cxn ang="0">
                  <a:pos x="1075" y="277"/>
                </a:cxn>
                <a:cxn ang="0">
                  <a:pos x="1154" y="415"/>
                </a:cxn>
                <a:cxn ang="0">
                  <a:pos x="1195" y="568"/>
                </a:cxn>
                <a:cxn ang="0">
                  <a:pos x="1188" y="723"/>
                </a:cxn>
                <a:cxn ang="0">
                  <a:pos x="1135" y="870"/>
                </a:cxn>
                <a:cxn ang="0">
                  <a:pos x="1041" y="999"/>
                </a:cxn>
                <a:cxn ang="0">
                  <a:pos x="1027" y="1017"/>
                </a:cxn>
                <a:cxn ang="0">
                  <a:pos x="999" y="1049"/>
                </a:cxn>
                <a:cxn ang="0">
                  <a:pos x="958" y="1106"/>
                </a:cxn>
                <a:cxn ang="0">
                  <a:pos x="865" y="1263"/>
                </a:cxn>
                <a:cxn ang="0">
                  <a:pos x="798" y="1455"/>
                </a:cxn>
                <a:cxn ang="0">
                  <a:pos x="471" y="1447"/>
                </a:cxn>
                <a:cxn ang="0">
                  <a:pos x="391" y="1233"/>
                </a:cxn>
                <a:cxn ang="0">
                  <a:pos x="286" y="1068"/>
                </a:cxn>
                <a:cxn ang="0">
                  <a:pos x="212" y="986"/>
                </a:cxn>
                <a:cxn ang="0">
                  <a:pos x="116" y="841"/>
                </a:cxn>
                <a:cxn ang="0">
                  <a:pos x="69" y="676"/>
                </a:cxn>
                <a:cxn ang="0">
                  <a:pos x="76" y="511"/>
                </a:cxn>
                <a:cxn ang="0">
                  <a:pos x="129" y="361"/>
                </a:cxn>
                <a:cxn ang="0">
                  <a:pos x="226" y="232"/>
                </a:cxn>
                <a:cxn ang="0">
                  <a:pos x="291" y="177"/>
                </a:cxn>
                <a:cxn ang="0">
                  <a:pos x="361" y="132"/>
                </a:cxn>
                <a:cxn ang="0">
                  <a:pos x="437" y="98"/>
                </a:cxn>
                <a:cxn ang="0">
                  <a:pos x="518" y="76"/>
                </a:cxn>
                <a:cxn ang="0">
                  <a:pos x="602" y="65"/>
                </a:cxn>
                <a:cxn ang="0">
                  <a:pos x="688" y="69"/>
                </a:cxn>
                <a:cxn ang="0">
                  <a:pos x="772" y="83"/>
                </a:cxn>
                <a:cxn ang="0">
                  <a:pos x="853" y="108"/>
                </a:cxn>
                <a:cxn ang="0">
                  <a:pos x="927" y="146"/>
                </a:cxn>
                <a:cxn ang="0">
                  <a:pos x="996" y="194"/>
                </a:cxn>
                <a:cxn ang="0">
                  <a:pos x="1039" y="234"/>
                </a:cxn>
                <a:cxn ang="0">
                  <a:pos x="1042" y="237"/>
                </a:cxn>
                <a:cxn ang="0">
                  <a:pos x="1108" y="212"/>
                </a:cxn>
                <a:cxn ang="0">
                  <a:pos x="1063" y="163"/>
                </a:cxn>
                <a:cxn ang="0">
                  <a:pos x="987" y="107"/>
                </a:cxn>
                <a:cxn ang="0">
                  <a:pos x="906" y="60"/>
                </a:cxn>
                <a:cxn ang="0">
                  <a:pos x="819" y="28"/>
                </a:cxn>
                <a:cxn ang="0">
                  <a:pos x="726" y="7"/>
                </a:cxn>
                <a:cxn ang="0">
                  <a:pos x="631" y="0"/>
                </a:cxn>
                <a:cxn ang="0">
                  <a:pos x="444" y="28"/>
                </a:cxn>
                <a:cxn ang="0">
                  <a:pos x="279" y="105"/>
                </a:cxn>
                <a:cxn ang="0">
                  <a:pos x="145" y="225"/>
                </a:cxn>
                <a:cxn ang="0">
                  <a:pos x="50" y="377"/>
                </a:cxn>
                <a:cxn ang="0">
                  <a:pos x="4" y="554"/>
                </a:cxn>
                <a:cxn ang="0">
                  <a:pos x="14" y="747"/>
                </a:cxn>
                <a:cxn ang="0">
                  <a:pos x="85" y="924"/>
                </a:cxn>
                <a:cxn ang="0">
                  <a:pos x="208" y="1073"/>
                </a:cxn>
                <a:cxn ang="0">
                  <a:pos x="298" y="1204"/>
                </a:cxn>
                <a:cxn ang="0">
                  <a:pos x="394" y="1407"/>
                </a:cxn>
                <a:cxn ang="0">
                  <a:pos x="416" y="1588"/>
                </a:cxn>
                <a:cxn ang="0">
                  <a:pos x="863" y="1466"/>
                </a:cxn>
                <a:cxn ang="0">
                  <a:pos x="968" y="1213"/>
                </a:cxn>
                <a:cxn ang="0">
                  <a:pos x="1077" y="1058"/>
                </a:cxn>
                <a:cxn ang="0">
                  <a:pos x="1102" y="1029"/>
                </a:cxn>
                <a:cxn ang="0">
                  <a:pos x="1137" y="989"/>
                </a:cxn>
                <a:cxn ang="0">
                  <a:pos x="1147" y="977"/>
                </a:cxn>
                <a:cxn ang="0">
                  <a:pos x="1173" y="938"/>
                </a:cxn>
                <a:cxn ang="0">
                  <a:pos x="1233" y="807"/>
                </a:cxn>
                <a:cxn ang="0">
                  <a:pos x="1262" y="666"/>
                </a:cxn>
                <a:cxn ang="0">
                  <a:pos x="1254" y="518"/>
                </a:cxn>
                <a:cxn ang="0">
                  <a:pos x="1206" y="368"/>
                </a:cxn>
                <a:cxn ang="0">
                  <a:pos x="1130" y="237"/>
                </a:cxn>
              </a:cxnLst>
              <a:rect l="0" t="0" r="r" b="b"/>
              <a:pathLst>
                <a:path w="1264" h="1588">
                  <a:moveTo>
                    <a:pt x="1130" y="237"/>
                  </a:moveTo>
                  <a:lnTo>
                    <a:pt x="1042" y="237"/>
                  </a:lnTo>
                  <a:lnTo>
                    <a:pt x="1075" y="277"/>
                  </a:lnTo>
                  <a:lnTo>
                    <a:pt x="1104" y="320"/>
                  </a:lnTo>
                  <a:lnTo>
                    <a:pt x="1130" y="366"/>
                  </a:lnTo>
                  <a:lnTo>
                    <a:pt x="1154" y="415"/>
                  </a:lnTo>
                  <a:lnTo>
                    <a:pt x="1173" y="466"/>
                  </a:lnTo>
                  <a:lnTo>
                    <a:pt x="1187" y="516"/>
                  </a:lnTo>
                  <a:lnTo>
                    <a:pt x="1195" y="568"/>
                  </a:lnTo>
                  <a:lnTo>
                    <a:pt x="1199" y="618"/>
                  </a:lnTo>
                  <a:lnTo>
                    <a:pt x="1195" y="671"/>
                  </a:lnTo>
                  <a:lnTo>
                    <a:pt x="1188" y="723"/>
                  </a:lnTo>
                  <a:lnTo>
                    <a:pt x="1175" y="774"/>
                  </a:lnTo>
                  <a:lnTo>
                    <a:pt x="1158" y="824"/>
                  </a:lnTo>
                  <a:lnTo>
                    <a:pt x="1135" y="870"/>
                  </a:lnTo>
                  <a:lnTo>
                    <a:pt x="1108" y="917"/>
                  </a:lnTo>
                  <a:lnTo>
                    <a:pt x="1077" y="960"/>
                  </a:lnTo>
                  <a:lnTo>
                    <a:pt x="1041" y="999"/>
                  </a:lnTo>
                  <a:lnTo>
                    <a:pt x="1039" y="1001"/>
                  </a:lnTo>
                  <a:lnTo>
                    <a:pt x="1034" y="1008"/>
                  </a:lnTo>
                  <a:lnTo>
                    <a:pt x="1027" y="1017"/>
                  </a:lnTo>
                  <a:lnTo>
                    <a:pt x="1018" y="1027"/>
                  </a:lnTo>
                  <a:lnTo>
                    <a:pt x="1008" y="1037"/>
                  </a:lnTo>
                  <a:lnTo>
                    <a:pt x="999" y="1049"/>
                  </a:lnTo>
                  <a:lnTo>
                    <a:pt x="991" y="1058"/>
                  </a:lnTo>
                  <a:lnTo>
                    <a:pt x="986" y="1067"/>
                  </a:lnTo>
                  <a:lnTo>
                    <a:pt x="958" y="1106"/>
                  </a:lnTo>
                  <a:lnTo>
                    <a:pt x="927" y="1153"/>
                  </a:lnTo>
                  <a:lnTo>
                    <a:pt x="894" y="1206"/>
                  </a:lnTo>
                  <a:lnTo>
                    <a:pt x="865" y="1263"/>
                  </a:lnTo>
                  <a:lnTo>
                    <a:pt x="838" y="1325"/>
                  </a:lnTo>
                  <a:lnTo>
                    <a:pt x="815" y="1390"/>
                  </a:lnTo>
                  <a:lnTo>
                    <a:pt x="798" y="1455"/>
                  </a:lnTo>
                  <a:lnTo>
                    <a:pt x="790" y="1522"/>
                  </a:lnTo>
                  <a:lnTo>
                    <a:pt x="482" y="1522"/>
                  </a:lnTo>
                  <a:lnTo>
                    <a:pt x="471" y="1447"/>
                  </a:lnTo>
                  <a:lnTo>
                    <a:pt x="453" y="1373"/>
                  </a:lnTo>
                  <a:lnTo>
                    <a:pt x="423" y="1301"/>
                  </a:lnTo>
                  <a:lnTo>
                    <a:pt x="391" y="1233"/>
                  </a:lnTo>
                  <a:lnTo>
                    <a:pt x="355" y="1170"/>
                  </a:lnTo>
                  <a:lnTo>
                    <a:pt x="320" y="1115"/>
                  </a:lnTo>
                  <a:lnTo>
                    <a:pt x="286" y="1068"/>
                  </a:lnTo>
                  <a:lnTo>
                    <a:pt x="258" y="1032"/>
                  </a:lnTo>
                  <a:lnTo>
                    <a:pt x="253" y="1027"/>
                  </a:lnTo>
                  <a:lnTo>
                    <a:pt x="212" y="986"/>
                  </a:lnTo>
                  <a:lnTo>
                    <a:pt x="174" y="941"/>
                  </a:lnTo>
                  <a:lnTo>
                    <a:pt x="141" y="893"/>
                  </a:lnTo>
                  <a:lnTo>
                    <a:pt x="116" y="841"/>
                  </a:lnTo>
                  <a:lnTo>
                    <a:pt x="93" y="788"/>
                  </a:lnTo>
                  <a:lnTo>
                    <a:pt x="78" y="733"/>
                  </a:lnTo>
                  <a:lnTo>
                    <a:pt x="69" y="676"/>
                  </a:lnTo>
                  <a:lnTo>
                    <a:pt x="66" y="618"/>
                  </a:lnTo>
                  <a:lnTo>
                    <a:pt x="69" y="564"/>
                  </a:lnTo>
                  <a:lnTo>
                    <a:pt x="76" y="511"/>
                  </a:lnTo>
                  <a:lnTo>
                    <a:pt x="90" y="459"/>
                  </a:lnTo>
                  <a:lnTo>
                    <a:pt x="107" y="409"/>
                  </a:lnTo>
                  <a:lnTo>
                    <a:pt x="129" y="361"/>
                  </a:lnTo>
                  <a:lnTo>
                    <a:pt x="157" y="315"/>
                  </a:lnTo>
                  <a:lnTo>
                    <a:pt x="189" y="272"/>
                  </a:lnTo>
                  <a:lnTo>
                    <a:pt x="226" y="232"/>
                  </a:lnTo>
                  <a:lnTo>
                    <a:pt x="246" y="213"/>
                  </a:lnTo>
                  <a:lnTo>
                    <a:pt x="269" y="194"/>
                  </a:lnTo>
                  <a:lnTo>
                    <a:pt x="291" y="177"/>
                  </a:lnTo>
                  <a:lnTo>
                    <a:pt x="313" y="162"/>
                  </a:lnTo>
                  <a:lnTo>
                    <a:pt x="337" y="146"/>
                  </a:lnTo>
                  <a:lnTo>
                    <a:pt x="361" y="132"/>
                  </a:lnTo>
                  <a:lnTo>
                    <a:pt x="385" y="120"/>
                  </a:lnTo>
                  <a:lnTo>
                    <a:pt x="411" y="108"/>
                  </a:lnTo>
                  <a:lnTo>
                    <a:pt x="437" y="98"/>
                  </a:lnTo>
                  <a:lnTo>
                    <a:pt x="465" y="89"/>
                  </a:lnTo>
                  <a:lnTo>
                    <a:pt x="492" y="83"/>
                  </a:lnTo>
                  <a:lnTo>
                    <a:pt x="518" y="76"/>
                  </a:lnTo>
                  <a:lnTo>
                    <a:pt x="547" y="72"/>
                  </a:lnTo>
                  <a:lnTo>
                    <a:pt x="575" y="69"/>
                  </a:lnTo>
                  <a:lnTo>
                    <a:pt x="602" y="65"/>
                  </a:lnTo>
                  <a:lnTo>
                    <a:pt x="631" y="65"/>
                  </a:lnTo>
                  <a:lnTo>
                    <a:pt x="661" y="65"/>
                  </a:lnTo>
                  <a:lnTo>
                    <a:pt x="688" y="69"/>
                  </a:lnTo>
                  <a:lnTo>
                    <a:pt x="717" y="72"/>
                  </a:lnTo>
                  <a:lnTo>
                    <a:pt x="745" y="76"/>
                  </a:lnTo>
                  <a:lnTo>
                    <a:pt x="772" y="83"/>
                  </a:lnTo>
                  <a:lnTo>
                    <a:pt x="800" y="89"/>
                  </a:lnTo>
                  <a:lnTo>
                    <a:pt x="826" y="98"/>
                  </a:lnTo>
                  <a:lnTo>
                    <a:pt x="853" y="108"/>
                  </a:lnTo>
                  <a:lnTo>
                    <a:pt x="879" y="120"/>
                  </a:lnTo>
                  <a:lnTo>
                    <a:pt x="903" y="132"/>
                  </a:lnTo>
                  <a:lnTo>
                    <a:pt x="927" y="146"/>
                  </a:lnTo>
                  <a:lnTo>
                    <a:pt x="951" y="162"/>
                  </a:lnTo>
                  <a:lnTo>
                    <a:pt x="974" y="177"/>
                  </a:lnTo>
                  <a:lnTo>
                    <a:pt x="996" y="194"/>
                  </a:lnTo>
                  <a:lnTo>
                    <a:pt x="1018" y="213"/>
                  </a:lnTo>
                  <a:lnTo>
                    <a:pt x="1039" y="232"/>
                  </a:lnTo>
                  <a:lnTo>
                    <a:pt x="1039" y="234"/>
                  </a:lnTo>
                  <a:lnTo>
                    <a:pt x="1041" y="234"/>
                  </a:lnTo>
                  <a:lnTo>
                    <a:pt x="1041" y="236"/>
                  </a:lnTo>
                  <a:lnTo>
                    <a:pt x="1042" y="237"/>
                  </a:lnTo>
                  <a:lnTo>
                    <a:pt x="1130" y="237"/>
                  </a:lnTo>
                  <a:lnTo>
                    <a:pt x="1120" y="224"/>
                  </a:lnTo>
                  <a:lnTo>
                    <a:pt x="1108" y="212"/>
                  </a:lnTo>
                  <a:lnTo>
                    <a:pt x="1097" y="198"/>
                  </a:lnTo>
                  <a:lnTo>
                    <a:pt x="1085" y="186"/>
                  </a:lnTo>
                  <a:lnTo>
                    <a:pt x="1063" y="163"/>
                  </a:lnTo>
                  <a:lnTo>
                    <a:pt x="1039" y="143"/>
                  </a:lnTo>
                  <a:lnTo>
                    <a:pt x="1013" y="124"/>
                  </a:lnTo>
                  <a:lnTo>
                    <a:pt x="987" y="107"/>
                  </a:lnTo>
                  <a:lnTo>
                    <a:pt x="961" y="89"/>
                  </a:lnTo>
                  <a:lnTo>
                    <a:pt x="934" y="74"/>
                  </a:lnTo>
                  <a:lnTo>
                    <a:pt x="906" y="60"/>
                  </a:lnTo>
                  <a:lnTo>
                    <a:pt x="877" y="48"/>
                  </a:lnTo>
                  <a:lnTo>
                    <a:pt x="848" y="36"/>
                  </a:lnTo>
                  <a:lnTo>
                    <a:pt x="819" y="28"/>
                  </a:lnTo>
                  <a:lnTo>
                    <a:pt x="788" y="19"/>
                  </a:lnTo>
                  <a:lnTo>
                    <a:pt x="759" y="12"/>
                  </a:lnTo>
                  <a:lnTo>
                    <a:pt x="726" y="7"/>
                  </a:lnTo>
                  <a:lnTo>
                    <a:pt x="695" y="3"/>
                  </a:lnTo>
                  <a:lnTo>
                    <a:pt x="664" y="0"/>
                  </a:lnTo>
                  <a:lnTo>
                    <a:pt x="631" y="0"/>
                  </a:lnTo>
                  <a:lnTo>
                    <a:pt x="568" y="3"/>
                  </a:lnTo>
                  <a:lnTo>
                    <a:pt x="504" y="12"/>
                  </a:lnTo>
                  <a:lnTo>
                    <a:pt x="444" y="28"/>
                  </a:lnTo>
                  <a:lnTo>
                    <a:pt x="385" y="48"/>
                  </a:lnTo>
                  <a:lnTo>
                    <a:pt x="330" y="74"/>
                  </a:lnTo>
                  <a:lnTo>
                    <a:pt x="279" y="105"/>
                  </a:lnTo>
                  <a:lnTo>
                    <a:pt x="231" y="141"/>
                  </a:lnTo>
                  <a:lnTo>
                    <a:pt x="186" y="181"/>
                  </a:lnTo>
                  <a:lnTo>
                    <a:pt x="145" y="225"/>
                  </a:lnTo>
                  <a:lnTo>
                    <a:pt x="109" y="272"/>
                  </a:lnTo>
                  <a:lnTo>
                    <a:pt x="76" y="323"/>
                  </a:lnTo>
                  <a:lnTo>
                    <a:pt x="50" y="377"/>
                  </a:lnTo>
                  <a:lnTo>
                    <a:pt x="30" y="434"/>
                  </a:lnTo>
                  <a:lnTo>
                    <a:pt x="12" y="494"/>
                  </a:lnTo>
                  <a:lnTo>
                    <a:pt x="4" y="554"/>
                  </a:lnTo>
                  <a:lnTo>
                    <a:pt x="0" y="618"/>
                  </a:lnTo>
                  <a:lnTo>
                    <a:pt x="4" y="683"/>
                  </a:lnTo>
                  <a:lnTo>
                    <a:pt x="14" y="747"/>
                  </a:lnTo>
                  <a:lnTo>
                    <a:pt x="31" y="809"/>
                  </a:lnTo>
                  <a:lnTo>
                    <a:pt x="55" y="867"/>
                  </a:lnTo>
                  <a:lnTo>
                    <a:pt x="85" y="924"/>
                  </a:lnTo>
                  <a:lnTo>
                    <a:pt x="121" y="979"/>
                  </a:lnTo>
                  <a:lnTo>
                    <a:pt x="162" y="1029"/>
                  </a:lnTo>
                  <a:lnTo>
                    <a:pt x="208" y="1073"/>
                  </a:lnTo>
                  <a:lnTo>
                    <a:pt x="232" y="1104"/>
                  </a:lnTo>
                  <a:lnTo>
                    <a:pt x="263" y="1149"/>
                  </a:lnTo>
                  <a:lnTo>
                    <a:pt x="298" y="1204"/>
                  </a:lnTo>
                  <a:lnTo>
                    <a:pt x="334" y="1266"/>
                  </a:lnTo>
                  <a:lnTo>
                    <a:pt x="367" y="1335"/>
                  </a:lnTo>
                  <a:lnTo>
                    <a:pt x="394" y="1407"/>
                  </a:lnTo>
                  <a:lnTo>
                    <a:pt x="411" y="1481"/>
                  </a:lnTo>
                  <a:lnTo>
                    <a:pt x="416" y="1553"/>
                  </a:lnTo>
                  <a:lnTo>
                    <a:pt x="416" y="1588"/>
                  </a:lnTo>
                  <a:lnTo>
                    <a:pt x="857" y="1588"/>
                  </a:lnTo>
                  <a:lnTo>
                    <a:pt x="855" y="1553"/>
                  </a:lnTo>
                  <a:lnTo>
                    <a:pt x="863" y="1466"/>
                  </a:lnTo>
                  <a:lnTo>
                    <a:pt x="888" y="1376"/>
                  </a:lnTo>
                  <a:lnTo>
                    <a:pt x="925" y="1292"/>
                  </a:lnTo>
                  <a:lnTo>
                    <a:pt x="968" y="1213"/>
                  </a:lnTo>
                  <a:lnTo>
                    <a:pt x="1011" y="1146"/>
                  </a:lnTo>
                  <a:lnTo>
                    <a:pt x="1049" y="1092"/>
                  </a:lnTo>
                  <a:lnTo>
                    <a:pt x="1077" y="1058"/>
                  </a:lnTo>
                  <a:lnTo>
                    <a:pt x="1089" y="1044"/>
                  </a:lnTo>
                  <a:lnTo>
                    <a:pt x="1090" y="1043"/>
                  </a:lnTo>
                  <a:lnTo>
                    <a:pt x="1102" y="1029"/>
                  </a:lnTo>
                  <a:lnTo>
                    <a:pt x="1115" y="1017"/>
                  </a:lnTo>
                  <a:lnTo>
                    <a:pt x="1125" y="1003"/>
                  </a:lnTo>
                  <a:lnTo>
                    <a:pt x="1137" y="989"/>
                  </a:lnTo>
                  <a:lnTo>
                    <a:pt x="1147" y="977"/>
                  </a:lnTo>
                  <a:lnTo>
                    <a:pt x="1147" y="977"/>
                  </a:lnTo>
                  <a:lnTo>
                    <a:pt x="1147" y="977"/>
                  </a:lnTo>
                  <a:lnTo>
                    <a:pt x="1145" y="977"/>
                  </a:lnTo>
                  <a:lnTo>
                    <a:pt x="1145" y="977"/>
                  </a:lnTo>
                  <a:lnTo>
                    <a:pt x="1173" y="938"/>
                  </a:lnTo>
                  <a:lnTo>
                    <a:pt x="1197" y="895"/>
                  </a:lnTo>
                  <a:lnTo>
                    <a:pt x="1218" y="852"/>
                  </a:lnTo>
                  <a:lnTo>
                    <a:pt x="1233" y="807"/>
                  </a:lnTo>
                  <a:lnTo>
                    <a:pt x="1247" y="760"/>
                  </a:lnTo>
                  <a:lnTo>
                    <a:pt x="1257" y="714"/>
                  </a:lnTo>
                  <a:lnTo>
                    <a:pt x="1262" y="666"/>
                  </a:lnTo>
                  <a:lnTo>
                    <a:pt x="1264" y="618"/>
                  </a:lnTo>
                  <a:lnTo>
                    <a:pt x="1261" y="568"/>
                  </a:lnTo>
                  <a:lnTo>
                    <a:pt x="1254" y="518"/>
                  </a:lnTo>
                  <a:lnTo>
                    <a:pt x="1242" y="466"/>
                  </a:lnTo>
                  <a:lnTo>
                    <a:pt x="1226" y="416"/>
                  </a:lnTo>
                  <a:lnTo>
                    <a:pt x="1206" y="368"/>
                  </a:lnTo>
                  <a:lnTo>
                    <a:pt x="1183" y="322"/>
                  </a:lnTo>
                  <a:lnTo>
                    <a:pt x="1158" y="279"/>
                  </a:lnTo>
                  <a:lnTo>
                    <a:pt x="1130" y="237"/>
                  </a:lnTo>
                  <a:close/>
                </a:path>
              </a:pathLst>
            </a:custGeom>
            <a:solidFill>
              <a:schemeClr val="bg1">
                <a:lumMod val="75000"/>
              </a:schemeClr>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19" name="Freeform 23"/>
            <p:cNvSpPr>
              <a:spLocks/>
            </p:cNvSpPr>
            <p:nvPr/>
          </p:nvSpPr>
          <p:spPr bwMode="auto">
            <a:xfrm>
              <a:off x="1226820" y="6037898"/>
              <a:ext cx="252413" cy="68263"/>
            </a:xfrm>
            <a:custGeom>
              <a:avLst/>
              <a:gdLst/>
              <a:ahLst/>
              <a:cxnLst>
                <a:cxn ang="0">
                  <a:pos x="299" y="43"/>
                </a:cxn>
                <a:cxn ang="0">
                  <a:pos x="308" y="39"/>
                </a:cxn>
                <a:cxn ang="0">
                  <a:pos x="315" y="34"/>
                </a:cxn>
                <a:cxn ang="0">
                  <a:pos x="318" y="26"/>
                </a:cxn>
                <a:cxn ang="0">
                  <a:pos x="318" y="17"/>
                </a:cxn>
                <a:cxn ang="0">
                  <a:pos x="318" y="17"/>
                </a:cxn>
                <a:cxn ang="0">
                  <a:pos x="315" y="8"/>
                </a:cxn>
                <a:cxn ang="0">
                  <a:pos x="310" y="3"/>
                </a:cxn>
                <a:cxn ang="0">
                  <a:pos x="303" y="0"/>
                </a:cxn>
                <a:cxn ang="0">
                  <a:pos x="294" y="0"/>
                </a:cxn>
                <a:cxn ang="0">
                  <a:pos x="19" y="43"/>
                </a:cxn>
                <a:cxn ang="0">
                  <a:pos x="10" y="46"/>
                </a:cxn>
                <a:cxn ang="0">
                  <a:pos x="5" y="51"/>
                </a:cxn>
                <a:cxn ang="0">
                  <a:pos x="0" y="58"/>
                </a:cxn>
                <a:cxn ang="0">
                  <a:pos x="0" y="67"/>
                </a:cxn>
                <a:cxn ang="0">
                  <a:pos x="0" y="67"/>
                </a:cxn>
                <a:cxn ang="0">
                  <a:pos x="3" y="76"/>
                </a:cxn>
                <a:cxn ang="0">
                  <a:pos x="9" y="81"/>
                </a:cxn>
                <a:cxn ang="0">
                  <a:pos x="17" y="86"/>
                </a:cxn>
                <a:cxn ang="0">
                  <a:pos x="26" y="86"/>
                </a:cxn>
                <a:cxn ang="0">
                  <a:pos x="299" y="43"/>
                </a:cxn>
              </a:cxnLst>
              <a:rect l="0" t="0" r="r" b="b"/>
              <a:pathLst>
                <a:path w="318" h="86">
                  <a:moveTo>
                    <a:pt x="299" y="43"/>
                  </a:moveTo>
                  <a:lnTo>
                    <a:pt x="308" y="39"/>
                  </a:lnTo>
                  <a:lnTo>
                    <a:pt x="315" y="34"/>
                  </a:lnTo>
                  <a:lnTo>
                    <a:pt x="318" y="26"/>
                  </a:lnTo>
                  <a:lnTo>
                    <a:pt x="318" y="17"/>
                  </a:lnTo>
                  <a:lnTo>
                    <a:pt x="318" y="17"/>
                  </a:lnTo>
                  <a:lnTo>
                    <a:pt x="315" y="8"/>
                  </a:lnTo>
                  <a:lnTo>
                    <a:pt x="310" y="3"/>
                  </a:lnTo>
                  <a:lnTo>
                    <a:pt x="303" y="0"/>
                  </a:lnTo>
                  <a:lnTo>
                    <a:pt x="294" y="0"/>
                  </a:lnTo>
                  <a:lnTo>
                    <a:pt x="19" y="43"/>
                  </a:lnTo>
                  <a:lnTo>
                    <a:pt x="10" y="46"/>
                  </a:lnTo>
                  <a:lnTo>
                    <a:pt x="5" y="51"/>
                  </a:lnTo>
                  <a:lnTo>
                    <a:pt x="0" y="58"/>
                  </a:lnTo>
                  <a:lnTo>
                    <a:pt x="0" y="67"/>
                  </a:lnTo>
                  <a:lnTo>
                    <a:pt x="0" y="67"/>
                  </a:lnTo>
                  <a:lnTo>
                    <a:pt x="3" y="76"/>
                  </a:lnTo>
                  <a:lnTo>
                    <a:pt x="9" y="81"/>
                  </a:lnTo>
                  <a:lnTo>
                    <a:pt x="17" y="86"/>
                  </a:lnTo>
                  <a:lnTo>
                    <a:pt x="26" y="86"/>
                  </a:lnTo>
                  <a:lnTo>
                    <a:pt x="299" y="43"/>
                  </a:lnTo>
                  <a:close/>
                </a:path>
              </a:pathLst>
            </a:custGeom>
            <a:solidFill>
              <a:schemeClr val="bg1"/>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20" name="Freeform 24"/>
            <p:cNvSpPr>
              <a:spLocks/>
            </p:cNvSpPr>
            <p:nvPr/>
          </p:nvSpPr>
          <p:spPr bwMode="auto">
            <a:xfrm>
              <a:off x="1226820" y="5955348"/>
              <a:ext cx="252413" cy="69850"/>
            </a:xfrm>
            <a:custGeom>
              <a:avLst/>
              <a:gdLst/>
              <a:ahLst/>
              <a:cxnLst>
                <a:cxn ang="0">
                  <a:pos x="299" y="43"/>
                </a:cxn>
                <a:cxn ang="0">
                  <a:pos x="308" y="39"/>
                </a:cxn>
                <a:cxn ang="0">
                  <a:pos x="315" y="34"/>
                </a:cxn>
                <a:cxn ang="0">
                  <a:pos x="318" y="27"/>
                </a:cxn>
                <a:cxn ang="0">
                  <a:pos x="318" y="19"/>
                </a:cxn>
                <a:cxn ang="0">
                  <a:pos x="318" y="19"/>
                </a:cxn>
                <a:cxn ang="0">
                  <a:pos x="315" y="10"/>
                </a:cxn>
                <a:cxn ang="0">
                  <a:pos x="310" y="3"/>
                </a:cxn>
                <a:cxn ang="0">
                  <a:pos x="303" y="0"/>
                </a:cxn>
                <a:cxn ang="0">
                  <a:pos x="294" y="0"/>
                </a:cxn>
                <a:cxn ang="0">
                  <a:pos x="19" y="43"/>
                </a:cxn>
                <a:cxn ang="0">
                  <a:pos x="10" y="46"/>
                </a:cxn>
                <a:cxn ang="0">
                  <a:pos x="5" y="51"/>
                </a:cxn>
                <a:cxn ang="0">
                  <a:pos x="0" y="60"/>
                </a:cxn>
                <a:cxn ang="0">
                  <a:pos x="0" y="68"/>
                </a:cxn>
                <a:cxn ang="0">
                  <a:pos x="0" y="68"/>
                </a:cxn>
                <a:cxn ang="0">
                  <a:pos x="3" y="77"/>
                </a:cxn>
                <a:cxn ang="0">
                  <a:pos x="9" y="82"/>
                </a:cxn>
                <a:cxn ang="0">
                  <a:pos x="17" y="87"/>
                </a:cxn>
                <a:cxn ang="0">
                  <a:pos x="26" y="87"/>
                </a:cxn>
                <a:cxn ang="0">
                  <a:pos x="299" y="43"/>
                </a:cxn>
              </a:cxnLst>
              <a:rect l="0" t="0" r="r" b="b"/>
              <a:pathLst>
                <a:path w="318" h="87">
                  <a:moveTo>
                    <a:pt x="299" y="43"/>
                  </a:moveTo>
                  <a:lnTo>
                    <a:pt x="308" y="39"/>
                  </a:lnTo>
                  <a:lnTo>
                    <a:pt x="315" y="34"/>
                  </a:lnTo>
                  <a:lnTo>
                    <a:pt x="318" y="27"/>
                  </a:lnTo>
                  <a:lnTo>
                    <a:pt x="318" y="19"/>
                  </a:lnTo>
                  <a:lnTo>
                    <a:pt x="318" y="19"/>
                  </a:lnTo>
                  <a:lnTo>
                    <a:pt x="315" y="10"/>
                  </a:lnTo>
                  <a:lnTo>
                    <a:pt x="310" y="3"/>
                  </a:lnTo>
                  <a:lnTo>
                    <a:pt x="303" y="0"/>
                  </a:lnTo>
                  <a:lnTo>
                    <a:pt x="294" y="0"/>
                  </a:lnTo>
                  <a:lnTo>
                    <a:pt x="19" y="43"/>
                  </a:lnTo>
                  <a:lnTo>
                    <a:pt x="10" y="46"/>
                  </a:lnTo>
                  <a:lnTo>
                    <a:pt x="5" y="51"/>
                  </a:lnTo>
                  <a:lnTo>
                    <a:pt x="0" y="60"/>
                  </a:lnTo>
                  <a:lnTo>
                    <a:pt x="0" y="68"/>
                  </a:lnTo>
                  <a:lnTo>
                    <a:pt x="0" y="68"/>
                  </a:lnTo>
                  <a:lnTo>
                    <a:pt x="3" y="77"/>
                  </a:lnTo>
                  <a:lnTo>
                    <a:pt x="9" y="82"/>
                  </a:lnTo>
                  <a:lnTo>
                    <a:pt x="17" y="87"/>
                  </a:lnTo>
                  <a:lnTo>
                    <a:pt x="26" y="87"/>
                  </a:lnTo>
                  <a:lnTo>
                    <a:pt x="299" y="43"/>
                  </a:lnTo>
                  <a:close/>
                </a:path>
              </a:pathLst>
            </a:custGeom>
            <a:solidFill>
              <a:schemeClr val="bg1"/>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sp>
          <p:nvSpPr>
            <p:cNvPr id="4121" name="Freeform 25"/>
            <p:cNvSpPr>
              <a:spLocks/>
            </p:cNvSpPr>
            <p:nvPr/>
          </p:nvSpPr>
          <p:spPr bwMode="auto">
            <a:xfrm>
              <a:off x="1226820" y="6120448"/>
              <a:ext cx="252413" cy="68263"/>
            </a:xfrm>
            <a:custGeom>
              <a:avLst/>
              <a:gdLst/>
              <a:ahLst/>
              <a:cxnLst>
                <a:cxn ang="0">
                  <a:pos x="299" y="43"/>
                </a:cxn>
                <a:cxn ang="0">
                  <a:pos x="308" y="39"/>
                </a:cxn>
                <a:cxn ang="0">
                  <a:pos x="315" y="34"/>
                </a:cxn>
                <a:cxn ang="0">
                  <a:pos x="318" y="26"/>
                </a:cxn>
                <a:cxn ang="0">
                  <a:pos x="318" y="17"/>
                </a:cxn>
                <a:cxn ang="0">
                  <a:pos x="318" y="17"/>
                </a:cxn>
                <a:cxn ang="0">
                  <a:pos x="315" y="8"/>
                </a:cxn>
                <a:cxn ang="0">
                  <a:pos x="310" y="3"/>
                </a:cxn>
                <a:cxn ang="0">
                  <a:pos x="303" y="0"/>
                </a:cxn>
                <a:cxn ang="0">
                  <a:pos x="294" y="0"/>
                </a:cxn>
                <a:cxn ang="0">
                  <a:pos x="19" y="43"/>
                </a:cxn>
                <a:cxn ang="0">
                  <a:pos x="10" y="46"/>
                </a:cxn>
                <a:cxn ang="0">
                  <a:pos x="5" y="51"/>
                </a:cxn>
                <a:cxn ang="0">
                  <a:pos x="0" y="60"/>
                </a:cxn>
                <a:cxn ang="0">
                  <a:pos x="0" y="69"/>
                </a:cxn>
                <a:cxn ang="0">
                  <a:pos x="0" y="69"/>
                </a:cxn>
                <a:cxn ang="0">
                  <a:pos x="3" y="77"/>
                </a:cxn>
                <a:cxn ang="0">
                  <a:pos x="9" y="82"/>
                </a:cxn>
                <a:cxn ang="0">
                  <a:pos x="17" y="86"/>
                </a:cxn>
                <a:cxn ang="0">
                  <a:pos x="26" y="86"/>
                </a:cxn>
                <a:cxn ang="0">
                  <a:pos x="299" y="43"/>
                </a:cxn>
              </a:cxnLst>
              <a:rect l="0" t="0" r="r" b="b"/>
              <a:pathLst>
                <a:path w="318" h="86">
                  <a:moveTo>
                    <a:pt x="299" y="43"/>
                  </a:moveTo>
                  <a:lnTo>
                    <a:pt x="308" y="39"/>
                  </a:lnTo>
                  <a:lnTo>
                    <a:pt x="315" y="34"/>
                  </a:lnTo>
                  <a:lnTo>
                    <a:pt x="318" y="26"/>
                  </a:lnTo>
                  <a:lnTo>
                    <a:pt x="318" y="17"/>
                  </a:lnTo>
                  <a:lnTo>
                    <a:pt x="318" y="17"/>
                  </a:lnTo>
                  <a:lnTo>
                    <a:pt x="315" y="8"/>
                  </a:lnTo>
                  <a:lnTo>
                    <a:pt x="310" y="3"/>
                  </a:lnTo>
                  <a:lnTo>
                    <a:pt x="303" y="0"/>
                  </a:lnTo>
                  <a:lnTo>
                    <a:pt x="294" y="0"/>
                  </a:lnTo>
                  <a:lnTo>
                    <a:pt x="19" y="43"/>
                  </a:lnTo>
                  <a:lnTo>
                    <a:pt x="10" y="46"/>
                  </a:lnTo>
                  <a:lnTo>
                    <a:pt x="5" y="51"/>
                  </a:lnTo>
                  <a:lnTo>
                    <a:pt x="0" y="60"/>
                  </a:lnTo>
                  <a:lnTo>
                    <a:pt x="0" y="69"/>
                  </a:lnTo>
                  <a:lnTo>
                    <a:pt x="0" y="69"/>
                  </a:lnTo>
                  <a:lnTo>
                    <a:pt x="3" y="77"/>
                  </a:lnTo>
                  <a:lnTo>
                    <a:pt x="9" y="82"/>
                  </a:lnTo>
                  <a:lnTo>
                    <a:pt x="17" y="86"/>
                  </a:lnTo>
                  <a:lnTo>
                    <a:pt x="26" y="86"/>
                  </a:lnTo>
                  <a:lnTo>
                    <a:pt x="299" y="43"/>
                  </a:lnTo>
                  <a:close/>
                </a:path>
              </a:pathLst>
            </a:custGeom>
            <a:solidFill>
              <a:schemeClr val="bg1"/>
            </a:solidFill>
            <a:ln w="9525">
              <a:solidFill>
                <a:schemeClr val="bg1">
                  <a:lumMod val="85000"/>
                </a:schemeClr>
              </a:solidFill>
              <a:round/>
              <a:headEnd/>
              <a:tailEnd/>
            </a:ln>
          </p:spPr>
          <p:txBody>
            <a:bodyPr vert="horz" wrap="square" lIns="91440" tIns="45720" rIns="91440" bIns="45720" numCol="1" anchor="t" anchorCtr="0" compatLnSpc="1">
              <a:prstTxWarp prst="textNoShape">
                <a:avLst/>
              </a:prstTxWarp>
            </a:bodyPr>
            <a:lstStyle/>
            <a:p>
              <a:endParaRPr lang="en-US" sz="1350" dirty="0"/>
            </a:p>
          </p:txBody>
        </p:sp>
        <p:cxnSp>
          <p:nvCxnSpPr>
            <p:cNvPr id="62" name="Straight Connector 61"/>
            <p:cNvCxnSpPr/>
            <p:nvPr/>
          </p:nvCxnSpPr>
          <p:spPr>
            <a:xfrm rot="5400000" flipH="1" flipV="1">
              <a:off x="1823085" y="4592955"/>
              <a:ext cx="243840" cy="236220"/>
            </a:xfrm>
            <a:prstGeom prst="line">
              <a:avLst/>
            </a:prstGeom>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V="1">
              <a:off x="1950720" y="4922520"/>
              <a:ext cx="297180" cy="91440"/>
            </a:xfrm>
            <a:prstGeom prst="line">
              <a:avLst/>
            </a:prstGeom>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1958340" y="5295900"/>
              <a:ext cx="259080" cy="68580"/>
            </a:xfrm>
            <a:prstGeom prst="line">
              <a:avLst/>
            </a:prstGeom>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71" name="Group 70"/>
            <p:cNvGrpSpPr/>
            <p:nvPr/>
          </p:nvGrpSpPr>
          <p:grpSpPr>
            <a:xfrm flipH="1">
              <a:off x="388620" y="4541520"/>
              <a:ext cx="487680" cy="822960"/>
              <a:chOff x="2705100" y="4175760"/>
              <a:chExt cx="487680" cy="822960"/>
            </a:xfrm>
            <a:solidFill>
              <a:schemeClr val="bg1">
                <a:lumMod val="75000"/>
              </a:schemeClr>
            </a:solidFill>
          </p:grpSpPr>
          <p:cxnSp>
            <p:nvCxnSpPr>
              <p:cNvPr id="68" name="Straight Connector 67"/>
              <p:cNvCxnSpPr/>
              <p:nvPr/>
            </p:nvCxnSpPr>
            <p:spPr>
              <a:xfrm rot="5400000" flipH="1" flipV="1">
                <a:off x="2701290" y="4179570"/>
                <a:ext cx="243840" cy="236220"/>
              </a:xfrm>
              <a:prstGeom prst="line">
                <a:avLst/>
              </a:prstGeom>
              <a:grpFill/>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flipV="1">
                <a:off x="2895600" y="4556760"/>
                <a:ext cx="297180" cy="91440"/>
              </a:xfrm>
              <a:prstGeom prst="line">
                <a:avLst/>
              </a:prstGeom>
              <a:grpFill/>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2903220" y="4930140"/>
                <a:ext cx="259080" cy="68580"/>
              </a:xfrm>
              <a:prstGeom prst="line">
                <a:avLst/>
              </a:prstGeom>
              <a:grpFill/>
              <a:ln w="571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85628899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2_Section Header">
    <p:spTree>
      <p:nvGrpSpPr>
        <p:cNvPr id="1" name=""/>
        <p:cNvGrpSpPr/>
        <p:nvPr/>
      </p:nvGrpSpPr>
      <p:grpSpPr>
        <a:xfrm>
          <a:off x="0" y="0"/>
          <a:ext cx="0" cy="0"/>
          <a:chOff x="0" y="0"/>
          <a:chExt cx="0" cy="0"/>
        </a:xfrm>
      </p:grpSpPr>
      <p:cxnSp>
        <p:nvCxnSpPr>
          <p:cNvPr id="7" name="Straight Connector 6"/>
          <p:cNvCxnSpPr/>
          <p:nvPr/>
        </p:nvCxnSpPr>
        <p:spPr>
          <a:xfrm>
            <a:off x="1333500" y="3429000"/>
            <a:ext cx="7810500" cy="0"/>
          </a:xfrm>
          <a:prstGeom prst="line">
            <a:avLst/>
          </a:prstGeom>
          <a:ln w="9525">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0" y="0"/>
            <a:ext cx="1371600" cy="6858000"/>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350" dirty="0"/>
          </a:p>
        </p:txBody>
      </p:sp>
      <p:sp>
        <p:nvSpPr>
          <p:cNvPr id="2" name="Title 1"/>
          <p:cNvSpPr>
            <a:spLocks noGrp="1"/>
          </p:cNvSpPr>
          <p:nvPr>
            <p:ph type="title"/>
          </p:nvPr>
        </p:nvSpPr>
        <p:spPr>
          <a:xfrm>
            <a:off x="1371600" y="2747963"/>
            <a:ext cx="7772400" cy="681038"/>
          </a:xfrm>
          <a:noFill/>
        </p:spPr>
        <p:txBody>
          <a:bodyPr vert="horz" lIns="91440" tIns="45720" rIns="91440" bIns="45720" rtlCol="0" anchor="b">
            <a:noAutofit/>
          </a:bodyPr>
          <a:lstStyle>
            <a:lvl1pPr marL="0" algn="l" defTabSz="342900" rtl="0" eaLnBrk="1" latinLnBrk="0" hangingPunct="1">
              <a:spcBef>
                <a:spcPct val="0"/>
              </a:spcBef>
              <a:buNone/>
              <a:defRPr lang="en-US" sz="1800" b="1" kern="1200" cap="none" baseline="0" dirty="0" smtClean="0">
                <a:solidFill>
                  <a:srgbClr val="005490"/>
                </a:solidFill>
                <a:latin typeface="+mj-lt"/>
                <a:ea typeface="+mj-ea"/>
                <a:cs typeface="+mj-cs"/>
              </a:defRPr>
            </a:lvl1pPr>
          </a:lstStyle>
          <a:p>
            <a:r>
              <a:rPr lang="en-US"/>
              <a:t>Click to edit Master title style</a:t>
            </a:r>
            <a:endParaRPr lang="en-US" dirty="0"/>
          </a:p>
        </p:txBody>
      </p:sp>
      <p:grpSp>
        <p:nvGrpSpPr>
          <p:cNvPr id="40" name="Group 39"/>
          <p:cNvGrpSpPr/>
          <p:nvPr/>
        </p:nvGrpSpPr>
        <p:grpSpPr>
          <a:xfrm>
            <a:off x="442742" y="4285373"/>
            <a:ext cx="1960685" cy="1960685"/>
            <a:chOff x="442741" y="4285371"/>
            <a:chExt cx="1960685" cy="1960685"/>
          </a:xfrm>
        </p:grpSpPr>
        <p:sp>
          <p:nvSpPr>
            <p:cNvPr id="26" name="Freeform 25"/>
            <p:cNvSpPr/>
            <p:nvPr/>
          </p:nvSpPr>
          <p:spPr>
            <a:xfrm>
              <a:off x="442741" y="4285371"/>
              <a:ext cx="1960685" cy="1960685"/>
            </a:xfrm>
            <a:custGeom>
              <a:avLst/>
              <a:gdLst>
                <a:gd name="connsiteX0" fmla="*/ 1586556 w 2235200"/>
                <a:gd name="connsiteY0" fmla="*/ 356378 h 2235200"/>
                <a:gd name="connsiteX1" fmla="*/ 1760420 w 2235200"/>
                <a:gd name="connsiteY1" fmla="*/ 210482 h 2235200"/>
                <a:gd name="connsiteX2" fmla="*/ 1899316 w 2235200"/>
                <a:gd name="connsiteY2" fmla="*/ 327030 h 2235200"/>
                <a:gd name="connsiteX3" fmla="*/ 1785827 w 2235200"/>
                <a:gd name="connsiteY3" fmla="*/ 523587 h 2235200"/>
                <a:gd name="connsiteX4" fmla="*/ 1966146 w 2235200"/>
                <a:gd name="connsiteY4" fmla="*/ 835910 h 2235200"/>
                <a:gd name="connsiteX5" fmla="*/ 2193113 w 2235200"/>
                <a:gd name="connsiteY5" fmla="*/ 835904 h 2235200"/>
                <a:gd name="connsiteX6" fmla="*/ 2224597 w 2235200"/>
                <a:gd name="connsiteY6" fmla="*/ 1014466 h 2235200"/>
                <a:gd name="connsiteX7" fmla="*/ 2011316 w 2235200"/>
                <a:gd name="connsiteY7" fmla="*/ 1092087 h 2235200"/>
                <a:gd name="connsiteX8" fmla="*/ 1948692 w 2235200"/>
                <a:gd name="connsiteY8" fmla="*/ 1447245 h 2235200"/>
                <a:gd name="connsiteX9" fmla="*/ 2122562 w 2235200"/>
                <a:gd name="connsiteY9" fmla="*/ 1593132 h 2235200"/>
                <a:gd name="connsiteX10" fmla="*/ 2031904 w 2235200"/>
                <a:gd name="connsiteY10" fmla="*/ 1750157 h 2235200"/>
                <a:gd name="connsiteX11" fmla="*/ 1818627 w 2235200"/>
                <a:gd name="connsiteY11" fmla="*/ 1672524 h 2235200"/>
                <a:gd name="connsiteX12" fmla="*/ 1542361 w 2235200"/>
                <a:gd name="connsiteY12" fmla="*/ 1904338 h 2235200"/>
                <a:gd name="connsiteX13" fmla="*/ 1581779 w 2235200"/>
                <a:gd name="connsiteY13" fmla="*/ 2127856 h 2235200"/>
                <a:gd name="connsiteX14" fmla="*/ 1411397 w 2235200"/>
                <a:gd name="connsiteY14" fmla="*/ 2189870 h 2235200"/>
                <a:gd name="connsiteX15" fmla="*/ 1297919 w 2235200"/>
                <a:gd name="connsiteY15" fmla="*/ 1993308 h 2235200"/>
                <a:gd name="connsiteX16" fmla="*/ 937280 w 2235200"/>
                <a:gd name="connsiteY16" fmla="*/ 1993308 h 2235200"/>
                <a:gd name="connsiteX17" fmla="*/ 823803 w 2235200"/>
                <a:gd name="connsiteY17" fmla="*/ 2189870 h 2235200"/>
                <a:gd name="connsiteX18" fmla="*/ 653421 w 2235200"/>
                <a:gd name="connsiteY18" fmla="*/ 2127856 h 2235200"/>
                <a:gd name="connsiteX19" fmla="*/ 692839 w 2235200"/>
                <a:gd name="connsiteY19" fmla="*/ 1904338 h 2235200"/>
                <a:gd name="connsiteX20" fmla="*/ 416573 w 2235200"/>
                <a:gd name="connsiteY20" fmla="*/ 1672523 h 2235200"/>
                <a:gd name="connsiteX21" fmla="*/ 203296 w 2235200"/>
                <a:gd name="connsiteY21" fmla="*/ 1750157 h 2235200"/>
                <a:gd name="connsiteX22" fmla="*/ 112638 w 2235200"/>
                <a:gd name="connsiteY22" fmla="*/ 1593132 h 2235200"/>
                <a:gd name="connsiteX23" fmla="*/ 286508 w 2235200"/>
                <a:gd name="connsiteY23" fmla="*/ 1447245 h 2235200"/>
                <a:gd name="connsiteX24" fmla="*/ 223884 w 2235200"/>
                <a:gd name="connsiteY24" fmla="*/ 1092087 h 2235200"/>
                <a:gd name="connsiteX25" fmla="*/ 10603 w 2235200"/>
                <a:gd name="connsiteY25" fmla="*/ 1014466 h 2235200"/>
                <a:gd name="connsiteX26" fmla="*/ 42087 w 2235200"/>
                <a:gd name="connsiteY26" fmla="*/ 835904 h 2235200"/>
                <a:gd name="connsiteX27" fmla="*/ 269055 w 2235200"/>
                <a:gd name="connsiteY27" fmla="*/ 835909 h 2235200"/>
                <a:gd name="connsiteX28" fmla="*/ 449375 w 2235200"/>
                <a:gd name="connsiteY28" fmla="*/ 523587 h 2235200"/>
                <a:gd name="connsiteX29" fmla="*/ 335884 w 2235200"/>
                <a:gd name="connsiteY29" fmla="*/ 327030 h 2235200"/>
                <a:gd name="connsiteX30" fmla="*/ 474780 w 2235200"/>
                <a:gd name="connsiteY30" fmla="*/ 210482 h 2235200"/>
                <a:gd name="connsiteX31" fmla="*/ 648644 w 2235200"/>
                <a:gd name="connsiteY31" fmla="*/ 356378 h 2235200"/>
                <a:gd name="connsiteX32" fmla="*/ 987534 w 2235200"/>
                <a:gd name="connsiteY32" fmla="*/ 233033 h 2235200"/>
                <a:gd name="connsiteX33" fmla="*/ 1026941 w 2235200"/>
                <a:gd name="connsiteY33" fmla="*/ 9511 h 2235200"/>
                <a:gd name="connsiteX34" fmla="*/ 1208259 w 2235200"/>
                <a:gd name="connsiteY34" fmla="*/ 9511 h 2235200"/>
                <a:gd name="connsiteX35" fmla="*/ 1247666 w 2235200"/>
                <a:gd name="connsiteY35" fmla="*/ 233031 h 2235200"/>
                <a:gd name="connsiteX36" fmla="*/ 1586556 w 2235200"/>
                <a:gd name="connsiteY36" fmla="*/ 356377 h 2235200"/>
                <a:gd name="connsiteX37" fmla="*/ 1586556 w 2235200"/>
                <a:gd name="connsiteY37" fmla="*/ 356378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235200" h="2235200">
                  <a:moveTo>
                    <a:pt x="1586556" y="356378"/>
                  </a:moveTo>
                  <a:lnTo>
                    <a:pt x="1760420" y="210482"/>
                  </a:lnTo>
                  <a:lnTo>
                    <a:pt x="1899316" y="327030"/>
                  </a:lnTo>
                  <a:lnTo>
                    <a:pt x="1785827" y="523587"/>
                  </a:lnTo>
                  <a:cubicBezTo>
                    <a:pt x="1866524" y="614366"/>
                    <a:pt x="1927878" y="720635"/>
                    <a:pt x="1966146" y="835910"/>
                  </a:cubicBezTo>
                  <a:lnTo>
                    <a:pt x="2193113" y="835904"/>
                  </a:lnTo>
                  <a:lnTo>
                    <a:pt x="2224597" y="1014466"/>
                  </a:lnTo>
                  <a:lnTo>
                    <a:pt x="2011316" y="1092087"/>
                  </a:lnTo>
                  <a:cubicBezTo>
                    <a:pt x="2014782" y="1213498"/>
                    <a:pt x="1993474" y="1334342"/>
                    <a:pt x="1948692" y="1447245"/>
                  </a:cubicBezTo>
                  <a:lnTo>
                    <a:pt x="2122562" y="1593132"/>
                  </a:lnTo>
                  <a:lnTo>
                    <a:pt x="2031904" y="1750157"/>
                  </a:lnTo>
                  <a:lnTo>
                    <a:pt x="1818627" y="1672524"/>
                  </a:lnTo>
                  <a:cubicBezTo>
                    <a:pt x="1743240" y="1767759"/>
                    <a:pt x="1649240" y="1846635"/>
                    <a:pt x="1542361" y="1904338"/>
                  </a:cubicBezTo>
                  <a:lnTo>
                    <a:pt x="1581779" y="2127856"/>
                  </a:lnTo>
                  <a:lnTo>
                    <a:pt x="1411397" y="2189870"/>
                  </a:lnTo>
                  <a:lnTo>
                    <a:pt x="1297919" y="1993308"/>
                  </a:lnTo>
                  <a:cubicBezTo>
                    <a:pt x="1178954" y="2017804"/>
                    <a:pt x="1056245" y="2017804"/>
                    <a:pt x="937280" y="1993308"/>
                  </a:cubicBezTo>
                  <a:lnTo>
                    <a:pt x="823803" y="2189870"/>
                  </a:lnTo>
                  <a:lnTo>
                    <a:pt x="653421" y="2127856"/>
                  </a:lnTo>
                  <a:lnTo>
                    <a:pt x="692839" y="1904338"/>
                  </a:lnTo>
                  <a:cubicBezTo>
                    <a:pt x="585960" y="1846634"/>
                    <a:pt x="491960" y="1767758"/>
                    <a:pt x="416573" y="1672523"/>
                  </a:cubicBezTo>
                  <a:lnTo>
                    <a:pt x="203296" y="1750157"/>
                  </a:lnTo>
                  <a:lnTo>
                    <a:pt x="112638" y="1593132"/>
                  </a:lnTo>
                  <a:lnTo>
                    <a:pt x="286508" y="1447245"/>
                  </a:lnTo>
                  <a:cubicBezTo>
                    <a:pt x="241726" y="1334342"/>
                    <a:pt x="220418" y="1213498"/>
                    <a:pt x="223884" y="1092087"/>
                  </a:cubicBezTo>
                  <a:lnTo>
                    <a:pt x="10603" y="1014466"/>
                  </a:lnTo>
                  <a:lnTo>
                    <a:pt x="42087" y="835904"/>
                  </a:lnTo>
                  <a:lnTo>
                    <a:pt x="269055" y="835909"/>
                  </a:lnTo>
                  <a:cubicBezTo>
                    <a:pt x="307323" y="720634"/>
                    <a:pt x="368678" y="614365"/>
                    <a:pt x="449375" y="523587"/>
                  </a:cubicBezTo>
                  <a:lnTo>
                    <a:pt x="335884" y="327030"/>
                  </a:lnTo>
                  <a:lnTo>
                    <a:pt x="474780" y="210482"/>
                  </a:lnTo>
                  <a:lnTo>
                    <a:pt x="648644" y="356378"/>
                  </a:lnTo>
                  <a:cubicBezTo>
                    <a:pt x="752056" y="292671"/>
                    <a:pt x="867365" y="250702"/>
                    <a:pt x="987534" y="233033"/>
                  </a:cubicBezTo>
                  <a:lnTo>
                    <a:pt x="1026941" y="9511"/>
                  </a:lnTo>
                  <a:lnTo>
                    <a:pt x="1208259" y="9511"/>
                  </a:lnTo>
                  <a:lnTo>
                    <a:pt x="1247666" y="233031"/>
                  </a:lnTo>
                  <a:cubicBezTo>
                    <a:pt x="1367835" y="250700"/>
                    <a:pt x="1483143" y="292669"/>
                    <a:pt x="1586556" y="356377"/>
                  </a:cubicBezTo>
                  <a:lnTo>
                    <a:pt x="1586556" y="356378"/>
                  </a:lnTo>
                  <a:close/>
                </a:path>
              </a:pathLst>
            </a:custGeom>
            <a:solidFill>
              <a:schemeClr val="bg1">
                <a:lumMod val="8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31923" tIns="606137" rIns="531923" bIns="645226" numCol="1" spcCol="1270" anchor="ctr" anchorCtr="0">
              <a:noAutofit/>
            </a:bodyPr>
            <a:lstStyle/>
            <a:p>
              <a:pPr lvl="0" algn="ctr" defTabSz="2166938">
                <a:lnSpc>
                  <a:spcPct val="90000"/>
                </a:lnSpc>
                <a:spcBef>
                  <a:spcPct val="0"/>
                </a:spcBef>
                <a:spcAft>
                  <a:spcPct val="35000"/>
                </a:spcAft>
              </a:pPr>
              <a:endParaRPr lang="en-US" sz="4875" kern="1200" dirty="0"/>
            </a:p>
          </p:txBody>
        </p:sp>
        <p:sp>
          <p:nvSpPr>
            <p:cNvPr id="32" name="Oval 31"/>
            <p:cNvSpPr/>
            <p:nvPr/>
          </p:nvSpPr>
          <p:spPr>
            <a:xfrm>
              <a:off x="744121" y="4586751"/>
              <a:ext cx="1357924" cy="1357924"/>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grpSp>
        <p:nvGrpSpPr>
          <p:cNvPr id="37" name="Group 36"/>
          <p:cNvGrpSpPr/>
          <p:nvPr/>
        </p:nvGrpSpPr>
        <p:grpSpPr>
          <a:xfrm>
            <a:off x="1035538" y="5524500"/>
            <a:ext cx="297962" cy="297962"/>
            <a:chOff x="1035538" y="5524500"/>
            <a:chExt cx="297962" cy="297962"/>
          </a:xfrm>
        </p:grpSpPr>
        <p:sp>
          <p:nvSpPr>
            <p:cNvPr id="34" name="Oval 33"/>
            <p:cNvSpPr/>
            <p:nvPr/>
          </p:nvSpPr>
          <p:spPr>
            <a:xfrm>
              <a:off x="1035538" y="5524500"/>
              <a:ext cx="297962" cy="297962"/>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cxnSp>
          <p:nvCxnSpPr>
            <p:cNvPr id="36" name="Straight Connector 35"/>
            <p:cNvCxnSpPr/>
            <p:nvPr/>
          </p:nvCxnSpPr>
          <p:spPr>
            <a:xfrm flipV="1">
              <a:off x="1089269" y="5670306"/>
              <a:ext cx="190500" cy="6350"/>
            </a:xfrm>
            <a:prstGeom prst="line">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grpSp>
      <p:sp>
        <p:nvSpPr>
          <p:cNvPr id="28" name="Freeform 27"/>
          <p:cNvSpPr/>
          <p:nvPr/>
        </p:nvSpPr>
        <p:spPr>
          <a:xfrm rot="727318">
            <a:off x="1256180" y="4771195"/>
            <a:ext cx="345956" cy="345956"/>
          </a:xfrm>
          <a:custGeom>
            <a:avLst/>
            <a:gdLst>
              <a:gd name="connsiteX0" fmla="*/ 1191776 w 1592756"/>
              <a:gd name="connsiteY0" fmla="*/ 403406 h 1592756"/>
              <a:gd name="connsiteX1" fmla="*/ 1426761 w 1592756"/>
              <a:gd name="connsiteY1" fmla="*/ 332586 h 1592756"/>
              <a:gd name="connsiteX2" fmla="*/ 1513227 w 1592756"/>
              <a:gd name="connsiteY2" fmla="*/ 482349 h 1592756"/>
              <a:gd name="connsiteX3" fmla="*/ 1334402 w 1592756"/>
              <a:gd name="connsiteY3" fmla="*/ 650442 h 1592756"/>
              <a:gd name="connsiteX4" fmla="*/ 1334402 w 1592756"/>
              <a:gd name="connsiteY4" fmla="*/ 942315 h 1592756"/>
              <a:gd name="connsiteX5" fmla="*/ 1513227 w 1592756"/>
              <a:gd name="connsiteY5" fmla="*/ 1110407 h 1592756"/>
              <a:gd name="connsiteX6" fmla="*/ 1426761 w 1592756"/>
              <a:gd name="connsiteY6" fmla="*/ 1260170 h 1592756"/>
              <a:gd name="connsiteX7" fmla="*/ 1191776 w 1592756"/>
              <a:gd name="connsiteY7" fmla="*/ 1189350 h 1592756"/>
              <a:gd name="connsiteX8" fmla="*/ 939005 w 1592756"/>
              <a:gd name="connsiteY8" fmla="*/ 1335287 h 1592756"/>
              <a:gd name="connsiteX9" fmla="*/ 882845 w 1592756"/>
              <a:gd name="connsiteY9" fmla="*/ 1574202 h 1592756"/>
              <a:gd name="connsiteX10" fmla="*/ 709911 w 1592756"/>
              <a:gd name="connsiteY10" fmla="*/ 1574202 h 1592756"/>
              <a:gd name="connsiteX11" fmla="*/ 653751 w 1592756"/>
              <a:gd name="connsiteY11" fmla="*/ 1335288 h 1592756"/>
              <a:gd name="connsiteX12" fmla="*/ 400980 w 1592756"/>
              <a:gd name="connsiteY12" fmla="*/ 1189350 h 1592756"/>
              <a:gd name="connsiteX13" fmla="*/ 165995 w 1592756"/>
              <a:gd name="connsiteY13" fmla="*/ 1260170 h 1592756"/>
              <a:gd name="connsiteX14" fmla="*/ 79529 w 1592756"/>
              <a:gd name="connsiteY14" fmla="*/ 1110407 h 1592756"/>
              <a:gd name="connsiteX15" fmla="*/ 258354 w 1592756"/>
              <a:gd name="connsiteY15" fmla="*/ 942314 h 1592756"/>
              <a:gd name="connsiteX16" fmla="*/ 258354 w 1592756"/>
              <a:gd name="connsiteY16" fmla="*/ 650441 h 1592756"/>
              <a:gd name="connsiteX17" fmla="*/ 79529 w 1592756"/>
              <a:gd name="connsiteY17" fmla="*/ 482349 h 1592756"/>
              <a:gd name="connsiteX18" fmla="*/ 165995 w 1592756"/>
              <a:gd name="connsiteY18" fmla="*/ 332586 h 1592756"/>
              <a:gd name="connsiteX19" fmla="*/ 400980 w 1592756"/>
              <a:gd name="connsiteY19" fmla="*/ 403406 h 1592756"/>
              <a:gd name="connsiteX20" fmla="*/ 653751 w 1592756"/>
              <a:gd name="connsiteY20" fmla="*/ 257469 h 1592756"/>
              <a:gd name="connsiteX21" fmla="*/ 709911 w 1592756"/>
              <a:gd name="connsiteY21" fmla="*/ 18554 h 1592756"/>
              <a:gd name="connsiteX22" fmla="*/ 882845 w 1592756"/>
              <a:gd name="connsiteY22" fmla="*/ 18554 h 1592756"/>
              <a:gd name="connsiteX23" fmla="*/ 939005 w 1592756"/>
              <a:gd name="connsiteY23" fmla="*/ 257468 h 1592756"/>
              <a:gd name="connsiteX24" fmla="*/ 1191776 w 1592756"/>
              <a:gd name="connsiteY24" fmla="*/ 403406 h 159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92756" h="1592756">
                <a:moveTo>
                  <a:pt x="1025174" y="402893"/>
                </a:moveTo>
                <a:lnTo>
                  <a:pt x="1195535" y="297381"/>
                </a:lnTo>
                <a:lnTo>
                  <a:pt x="1295377" y="397223"/>
                </a:lnTo>
                <a:lnTo>
                  <a:pt x="1189864" y="567584"/>
                </a:lnTo>
                <a:cubicBezTo>
                  <a:pt x="1230502" y="637475"/>
                  <a:pt x="1251792" y="716930"/>
                  <a:pt x="1251544" y="797777"/>
                </a:cubicBezTo>
                <a:lnTo>
                  <a:pt x="1428101" y="892557"/>
                </a:lnTo>
                <a:lnTo>
                  <a:pt x="1391556" y="1028944"/>
                </a:lnTo>
                <a:lnTo>
                  <a:pt x="1191263" y="1022748"/>
                </a:lnTo>
                <a:cubicBezTo>
                  <a:pt x="1151055" y="1092888"/>
                  <a:pt x="1092889" y="1151054"/>
                  <a:pt x="1022749" y="1191261"/>
                </a:cubicBezTo>
                <a:lnTo>
                  <a:pt x="1028946" y="1391556"/>
                </a:lnTo>
                <a:lnTo>
                  <a:pt x="892557" y="1428101"/>
                </a:lnTo>
                <a:lnTo>
                  <a:pt x="797777" y="1251543"/>
                </a:lnTo>
                <a:cubicBezTo>
                  <a:pt x="716929" y="1251792"/>
                  <a:pt x="637474" y="1230502"/>
                  <a:pt x="567582" y="1189863"/>
                </a:cubicBezTo>
                <a:lnTo>
                  <a:pt x="397221" y="1295375"/>
                </a:lnTo>
                <a:lnTo>
                  <a:pt x="297379" y="1195533"/>
                </a:lnTo>
                <a:lnTo>
                  <a:pt x="402892" y="1025172"/>
                </a:lnTo>
                <a:cubicBezTo>
                  <a:pt x="362254" y="955281"/>
                  <a:pt x="340964" y="875826"/>
                  <a:pt x="341212" y="794979"/>
                </a:cubicBezTo>
                <a:lnTo>
                  <a:pt x="164655" y="700199"/>
                </a:lnTo>
                <a:lnTo>
                  <a:pt x="201200" y="563812"/>
                </a:lnTo>
                <a:lnTo>
                  <a:pt x="401493" y="570008"/>
                </a:lnTo>
                <a:cubicBezTo>
                  <a:pt x="441701" y="499868"/>
                  <a:pt x="499867" y="441702"/>
                  <a:pt x="570007" y="401495"/>
                </a:cubicBezTo>
                <a:lnTo>
                  <a:pt x="563810" y="201200"/>
                </a:lnTo>
                <a:lnTo>
                  <a:pt x="700199" y="164655"/>
                </a:lnTo>
                <a:lnTo>
                  <a:pt x="794979" y="341213"/>
                </a:lnTo>
                <a:cubicBezTo>
                  <a:pt x="875827" y="340964"/>
                  <a:pt x="955282" y="362254"/>
                  <a:pt x="1025174" y="402893"/>
                </a:cubicBezTo>
                <a:close/>
              </a:path>
            </a:pathLst>
          </a:custGeom>
          <a:solidFill>
            <a:srgbClr val="EB874F"/>
          </a:solidFill>
          <a:ln w="635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2911" tIns="422911" rIns="422909" bIns="422909" numCol="1" spcCol="1270" anchor="ctr" anchorCtr="0">
            <a:noAutofit/>
          </a:bodyPr>
          <a:lstStyle/>
          <a:p>
            <a:pPr lvl="0" algn="ctr" defTabSz="933450">
              <a:lnSpc>
                <a:spcPct val="90000"/>
              </a:lnSpc>
              <a:spcBef>
                <a:spcPct val="0"/>
              </a:spcBef>
              <a:spcAft>
                <a:spcPct val="35000"/>
              </a:spcAft>
            </a:pPr>
            <a:endParaRPr lang="en-US" sz="2100" kern="1200" dirty="0"/>
          </a:p>
        </p:txBody>
      </p:sp>
      <p:sp>
        <p:nvSpPr>
          <p:cNvPr id="38" name="Freeform 37"/>
          <p:cNvSpPr/>
          <p:nvPr/>
        </p:nvSpPr>
        <p:spPr>
          <a:xfrm>
            <a:off x="1532744" y="4924849"/>
            <a:ext cx="430753" cy="430753"/>
          </a:xfrm>
          <a:custGeom>
            <a:avLst/>
            <a:gdLst>
              <a:gd name="connsiteX0" fmla="*/ 1191776 w 1592756"/>
              <a:gd name="connsiteY0" fmla="*/ 403406 h 1592756"/>
              <a:gd name="connsiteX1" fmla="*/ 1426761 w 1592756"/>
              <a:gd name="connsiteY1" fmla="*/ 332586 h 1592756"/>
              <a:gd name="connsiteX2" fmla="*/ 1513227 w 1592756"/>
              <a:gd name="connsiteY2" fmla="*/ 482349 h 1592756"/>
              <a:gd name="connsiteX3" fmla="*/ 1334402 w 1592756"/>
              <a:gd name="connsiteY3" fmla="*/ 650442 h 1592756"/>
              <a:gd name="connsiteX4" fmla="*/ 1334402 w 1592756"/>
              <a:gd name="connsiteY4" fmla="*/ 942315 h 1592756"/>
              <a:gd name="connsiteX5" fmla="*/ 1513227 w 1592756"/>
              <a:gd name="connsiteY5" fmla="*/ 1110407 h 1592756"/>
              <a:gd name="connsiteX6" fmla="*/ 1426761 w 1592756"/>
              <a:gd name="connsiteY6" fmla="*/ 1260170 h 1592756"/>
              <a:gd name="connsiteX7" fmla="*/ 1191776 w 1592756"/>
              <a:gd name="connsiteY7" fmla="*/ 1189350 h 1592756"/>
              <a:gd name="connsiteX8" fmla="*/ 939005 w 1592756"/>
              <a:gd name="connsiteY8" fmla="*/ 1335287 h 1592756"/>
              <a:gd name="connsiteX9" fmla="*/ 882845 w 1592756"/>
              <a:gd name="connsiteY9" fmla="*/ 1574202 h 1592756"/>
              <a:gd name="connsiteX10" fmla="*/ 709911 w 1592756"/>
              <a:gd name="connsiteY10" fmla="*/ 1574202 h 1592756"/>
              <a:gd name="connsiteX11" fmla="*/ 653751 w 1592756"/>
              <a:gd name="connsiteY11" fmla="*/ 1335288 h 1592756"/>
              <a:gd name="connsiteX12" fmla="*/ 400980 w 1592756"/>
              <a:gd name="connsiteY12" fmla="*/ 1189350 h 1592756"/>
              <a:gd name="connsiteX13" fmla="*/ 165995 w 1592756"/>
              <a:gd name="connsiteY13" fmla="*/ 1260170 h 1592756"/>
              <a:gd name="connsiteX14" fmla="*/ 79529 w 1592756"/>
              <a:gd name="connsiteY14" fmla="*/ 1110407 h 1592756"/>
              <a:gd name="connsiteX15" fmla="*/ 258354 w 1592756"/>
              <a:gd name="connsiteY15" fmla="*/ 942314 h 1592756"/>
              <a:gd name="connsiteX16" fmla="*/ 258354 w 1592756"/>
              <a:gd name="connsiteY16" fmla="*/ 650441 h 1592756"/>
              <a:gd name="connsiteX17" fmla="*/ 79529 w 1592756"/>
              <a:gd name="connsiteY17" fmla="*/ 482349 h 1592756"/>
              <a:gd name="connsiteX18" fmla="*/ 165995 w 1592756"/>
              <a:gd name="connsiteY18" fmla="*/ 332586 h 1592756"/>
              <a:gd name="connsiteX19" fmla="*/ 400980 w 1592756"/>
              <a:gd name="connsiteY19" fmla="*/ 403406 h 1592756"/>
              <a:gd name="connsiteX20" fmla="*/ 653751 w 1592756"/>
              <a:gd name="connsiteY20" fmla="*/ 257469 h 1592756"/>
              <a:gd name="connsiteX21" fmla="*/ 709911 w 1592756"/>
              <a:gd name="connsiteY21" fmla="*/ 18554 h 1592756"/>
              <a:gd name="connsiteX22" fmla="*/ 882845 w 1592756"/>
              <a:gd name="connsiteY22" fmla="*/ 18554 h 1592756"/>
              <a:gd name="connsiteX23" fmla="*/ 939005 w 1592756"/>
              <a:gd name="connsiteY23" fmla="*/ 257468 h 1592756"/>
              <a:gd name="connsiteX24" fmla="*/ 1191776 w 1592756"/>
              <a:gd name="connsiteY24" fmla="*/ 403406 h 159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92756" h="1592756">
                <a:moveTo>
                  <a:pt x="1025174" y="402893"/>
                </a:moveTo>
                <a:lnTo>
                  <a:pt x="1195535" y="297381"/>
                </a:lnTo>
                <a:lnTo>
                  <a:pt x="1295377" y="397223"/>
                </a:lnTo>
                <a:lnTo>
                  <a:pt x="1189864" y="567584"/>
                </a:lnTo>
                <a:cubicBezTo>
                  <a:pt x="1230502" y="637475"/>
                  <a:pt x="1251792" y="716930"/>
                  <a:pt x="1251544" y="797777"/>
                </a:cubicBezTo>
                <a:lnTo>
                  <a:pt x="1428101" y="892557"/>
                </a:lnTo>
                <a:lnTo>
                  <a:pt x="1391556" y="1028944"/>
                </a:lnTo>
                <a:lnTo>
                  <a:pt x="1191263" y="1022748"/>
                </a:lnTo>
                <a:cubicBezTo>
                  <a:pt x="1151055" y="1092888"/>
                  <a:pt x="1092889" y="1151054"/>
                  <a:pt x="1022749" y="1191261"/>
                </a:cubicBezTo>
                <a:lnTo>
                  <a:pt x="1028946" y="1391556"/>
                </a:lnTo>
                <a:lnTo>
                  <a:pt x="892557" y="1428101"/>
                </a:lnTo>
                <a:lnTo>
                  <a:pt x="797777" y="1251543"/>
                </a:lnTo>
                <a:cubicBezTo>
                  <a:pt x="716929" y="1251792"/>
                  <a:pt x="637474" y="1230502"/>
                  <a:pt x="567582" y="1189863"/>
                </a:cubicBezTo>
                <a:lnTo>
                  <a:pt x="397221" y="1295375"/>
                </a:lnTo>
                <a:lnTo>
                  <a:pt x="297379" y="1195533"/>
                </a:lnTo>
                <a:lnTo>
                  <a:pt x="402892" y="1025172"/>
                </a:lnTo>
                <a:cubicBezTo>
                  <a:pt x="362254" y="955281"/>
                  <a:pt x="340964" y="875826"/>
                  <a:pt x="341212" y="794979"/>
                </a:cubicBezTo>
                <a:lnTo>
                  <a:pt x="164655" y="700199"/>
                </a:lnTo>
                <a:lnTo>
                  <a:pt x="201200" y="563812"/>
                </a:lnTo>
                <a:lnTo>
                  <a:pt x="401493" y="570008"/>
                </a:lnTo>
                <a:cubicBezTo>
                  <a:pt x="441701" y="499868"/>
                  <a:pt x="499867" y="441702"/>
                  <a:pt x="570007" y="401495"/>
                </a:cubicBezTo>
                <a:lnTo>
                  <a:pt x="563810" y="201200"/>
                </a:lnTo>
                <a:lnTo>
                  <a:pt x="700199" y="164655"/>
                </a:lnTo>
                <a:lnTo>
                  <a:pt x="794979" y="341213"/>
                </a:lnTo>
                <a:cubicBezTo>
                  <a:pt x="875827" y="340964"/>
                  <a:pt x="955282" y="362254"/>
                  <a:pt x="1025174" y="402893"/>
                </a:cubicBezTo>
                <a:close/>
              </a:path>
            </a:pathLst>
          </a:custGeom>
          <a:solidFill>
            <a:schemeClr val="bg1"/>
          </a:solidFill>
          <a:ln w="635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2911" tIns="422911" rIns="422909" bIns="422909" numCol="1" spcCol="1270" anchor="ctr" anchorCtr="0">
            <a:noAutofit/>
          </a:bodyPr>
          <a:lstStyle/>
          <a:p>
            <a:pPr lvl="0" algn="ctr" defTabSz="933450">
              <a:lnSpc>
                <a:spcPct val="90000"/>
              </a:lnSpc>
              <a:spcBef>
                <a:spcPct val="0"/>
              </a:spcBef>
              <a:spcAft>
                <a:spcPct val="35000"/>
              </a:spcAft>
            </a:pPr>
            <a:endParaRPr lang="en-US" sz="2100" kern="1200" dirty="0"/>
          </a:p>
        </p:txBody>
      </p:sp>
      <p:sp>
        <p:nvSpPr>
          <p:cNvPr id="39" name="Freeform 38"/>
          <p:cNvSpPr/>
          <p:nvPr/>
        </p:nvSpPr>
        <p:spPr>
          <a:xfrm>
            <a:off x="1220324" y="5092489"/>
            <a:ext cx="430753" cy="430753"/>
          </a:xfrm>
          <a:custGeom>
            <a:avLst/>
            <a:gdLst>
              <a:gd name="connsiteX0" fmla="*/ 1191776 w 1592756"/>
              <a:gd name="connsiteY0" fmla="*/ 403406 h 1592756"/>
              <a:gd name="connsiteX1" fmla="*/ 1426761 w 1592756"/>
              <a:gd name="connsiteY1" fmla="*/ 332586 h 1592756"/>
              <a:gd name="connsiteX2" fmla="*/ 1513227 w 1592756"/>
              <a:gd name="connsiteY2" fmla="*/ 482349 h 1592756"/>
              <a:gd name="connsiteX3" fmla="*/ 1334402 w 1592756"/>
              <a:gd name="connsiteY3" fmla="*/ 650442 h 1592756"/>
              <a:gd name="connsiteX4" fmla="*/ 1334402 w 1592756"/>
              <a:gd name="connsiteY4" fmla="*/ 942315 h 1592756"/>
              <a:gd name="connsiteX5" fmla="*/ 1513227 w 1592756"/>
              <a:gd name="connsiteY5" fmla="*/ 1110407 h 1592756"/>
              <a:gd name="connsiteX6" fmla="*/ 1426761 w 1592756"/>
              <a:gd name="connsiteY6" fmla="*/ 1260170 h 1592756"/>
              <a:gd name="connsiteX7" fmla="*/ 1191776 w 1592756"/>
              <a:gd name="connsiteY7" fmla="*/ 1189350 h 1592756"/>
              <a:gd name="connsiteX8" fmla="*/ 939005 w 1592756"/>
              <a:gd name="connsiteY8" fmla="*/ 1335287 h 1592756"/>
              <a:gd name="connsiteX9" fmla="*/ 882845 w 1592756"/>
              <a:gd name="connsiteY9" fmla="*/ 1574202 h 1592756"/>
              <a:gd name="connsiteX10" fmla="*/ 709911 w 1592756"/>
              <a:gd name="connsiteY10" fmla="*/ 1574202 h 1592756"/>
              <a:gd name="connsiteX11" fmla="*/ 653751 w 1592756"/>
              <a:gd name="connsiteY11" fmla="*/ 1335288 h 1592756"/>
              <a:gd name="connsiteX12" fmla="*/ 400980 w 1592756"/>
              <a:gd name="connsiteY12" fmla="*/ 1189350 h 1592756"/>
              <a:gd name="connsiteX13" fmla="*/ 165995 w 1592756"/>
              <a:gd name="connsiteY13" fmla="*/ 1260170 h 1592756"/>
              <a:gd name="connsiteX14" fmla="*/ 79529 w 1592756"/>
              <a:gd name="connsiteY14" fmla="*/ 1110407 h 1592756"/>
              <a:gd name="connsiteX15" fmla="*/ 258354 w 1592756"/>
              <a:gd name="connsiteY15" fmla="*/ 942314 h 1592756"/>
              <a:gd name="connsiteX16" fmla="*/ 258354 w 1592756"/>
              <a:gd name="connsiteY16" fmla="*/ 650441 h 1592756"/>
              <a:gd name="connsiteX17" fmla="*/ 79529 w 1592756"/>
              <a:gd name="connsiteY17" fmla="*/ 482349 h 1592756"/>
              <a:gd name="connsiteX18" fmla="*/ 165995 w 1592756"/>
              <a:gd name="connsiteY18" fmla="*/ 332586 h 1592756"/>
              <a:gd name="connsiteX19" fmla="*/ 400980 w 1592756"/>
              <a:gd name="connsiteY19" fmla="*/ 403406 h 1592756"/>
              <a:gd name="connsiteX20" fmla="*/ 653751 w 1592756"/>
              <a:gd name="connsiteY20" fmla="*/ 257469 h 1592756"/>
              <a:gd name="connsiteX21" fmla="*/ 709911 w 1592756"/>
              <a:gd name="connsiteY21" fmla="*/ 18554 h 1592756"/>
              <a:gd name="connsiteX22" fmla="*/ 882845 w 1592756"/>
              <a:gd name="connsiteY22" fmla="*/ 18554 h 1592756"/>
              <a:gd name="connsiteX23" fmla="*/ 939005 w 1592756"/>
              <a:gd name="connsiteY23" fmla="*/ 257468 h 1592756"/>
              <a:gd name="connsiteX24" fmla="*/ 1191776 w 1592756"/>
              <a:gd name="connsiteY24" fmla="*/ 403406 h 1592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92756" h="1592756">
                <a:moveTo>
                  <a:pt x="1025174" y="402893"/>
                </a:moveTo>
                <a:lnTo>
                  <a:pt x="1195535" y="297381"/>
                </a:lnTo>
                <a:lnTo>
                  <a:pt x="1295377" y="397223"/>
                </a:lnTo>
                <a:lnTo>
                  <a:pt x="1189864" y="567584"/>
                </a:lnTo>
                <a:cubicBezTo>
                  <a:pt x="1230502" y="637475"/>
                  <a:pt x="1251792" y="716930"/>
                  <a:pt x="1251544" y="797777"/>
                </a:cubicBezTo>
                <a:lnTo>
                  <a:pt x="1428101" y="892557"/>
                </a:lnTo>
                <a:lnTo>
                  <a:pt x="1391556" y="1028944"/>
                </a:lnTo>
                <a:lnTo>
                  <a:pt x="1191263" y="1022748"/>
                </a:lnTo>
                <a:cubicBezTo>
                  <a:pt x="1151055" y="1092888"/>
                  <a:pt x="1092889" y="1151054"/>
                  <a:pt x="1022749" y="1191261"/>
                </a:cubicBezTo>
                <a:lnTo>
                  <a:pt x="1028946" y="1391556"/>
                </a:lnTo>
                <a:lnTo>
                  <a:pt x="892557" y="1428101"/>
                </a:lnTo>
                <a:lnTo>
                  <a:pt x="797777" y="1251543"/>
                </a:lnTo>
                <a:cubicBezTo>
                  <a:pt x="716929" y="1251792"/>
                  <a:pt x="637474" y="1230502"/>
                  <a:pt x="567582" y="1189863"/>
                </a:cubicBezTo>
                <a:lnTo>
                  <a:pt x="397221" y="1295375"/>
                </a:lnTo>
                <a:lnTo>
                  <a:pt x="297379" y="1195533"/>
                </a:lnTo>
                <a:lnTo>
                  <a:pt x="402892" y="1025172"/>
                </a:lnTo>
                <a:cubicBezTo>
                  <a:pt x="362254" y="955281"/>
                  <a:pt x="340964" y="875826"/>
                  <a:pt x="341212" y="794979"/>
                </a:cubicBezTo>
                <a:lnTo>
                  <a:pt x="164655" y="700199"/>
                </a:lnTo>
                <a:lnTo>
                  <a:pt x="201200" y="563812"/>
                </a:lnTo>
                <a:lnTo>
                  <a:pt x="401493" y="570008"/>
                </a:lnTo>
                <a:cubicBezTo>
                  <a:pt x="441701" y="499868"/>
                  <a:pt x="499867" y="441702"/>
                  <a:pt x="570007" y="401495"/>
                </a:cubicBezTo>
                <a:lnTo>
                  <a:pt x="563810" y="201200"/>
                </a:lnTo>
                <a:lnTo>
                  <a:pt x="700199" y="164655"/>
                </a:lnTo>
                <a:lnTo>
                  <a:pt x="794979" y="341213"/>
                </a:lnTo>
                <a:cubicBezTo>
                  <a:pt x="875827" y="340964"/>
                  <a:pt x="955282" y="362254"/>
                  <a:pt x="1025174" y="402893"/>
                </a:cubicBezTo>
                <a:close/>
              </a:path>
            </a:pathLst>
          </a:custGeom>
          <a:solidFill>
            <a:schemeClr val="bg1"/>
          </a:solidFill>
          <a:ln w="6350"/>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22911" tIns="422911" rIns="422909" bIns="422909" numCol="1" spcCol="1270" anchor="ctr" anchorCtr="0">
            <a:noAutofit/>
          </a:bodyPr>
          <a:lstStyle/>
          <a:p>
            <a:pPr lvl="0" algn="ctr" defTabSz="933450">
              <a:lnSpc>
                <a:spcPct val="90000"/>
              </a:lnSpc>
              <a:spcBef>
                <a:spcPct val="0"/>
              </a:spcBef>
              <a:spcAft>
                <a:spcPct val="35000"/>
              </a:spcAft>
            </a:pPr>
            <a:endParaRPr lang="en-US" sz="2100" kern="1200" dirty="0"/>
          </a:p>
        </p:txBody>
      </p:sp>
      <p:grpSp>
        <p:nvGrpSpPr>
          <p:cNvPr id="41" name="Group 40"/>
          <p:cNvGrpSpPr/>
          <p:nvPr/>
        </p:nvGrpSpPr>
        <p:grpSpPr>
          <a:xfrm>
            <a:off x="862967" y="4895851"/>
            <a:ext cx="389572" cy="389572"/>
            <a:chOff x="442741" y="4285371"/>
            <a:chExt cx="1960685" cy="1960685"/>
          </a:xfrm>
        </p:grpSpPr>
        <p:sp>
          <p:nvSpPr>
            <p:cNvPr id="42" name="Freeform 41"/>
            <p:cNvSpPr/>
            <p:nvPr/>
          </p:nvSpPr>
          <p:spPr>
            <a:xfrm>
              <a:off x="442741" y="4285371"/>
              <a:ext cx="1960685" cy="1960685"/>
            </a:xfrm>
            <a:custGeom>
              <a:avLst/>
              <a:gdLst>
                <a:gd name="connsiteX0" fmla="*/ 1586556 w 2235200"/>
                <a:gd name="connsiteY0" fmla="*/ 356378 h 2235200"/>
                <a:gd name="connsiteX1" fmla="*/ 1760420 w 2235200"/>
                <a:gd name="connsiteY1" fmla="*/ 210482 h 2235200"/>
                <a:gd name="connsiteX2" fmla="*/ 1899316 w 2235200"/>
                <a:gd name="connsiteY2" fmla="*/ 327030 h 2235200"/>
                <a:gd name="connsiteX3" fmla="*/ 1785827 w 2235200"/>
                <a:gd name="connsiteY3" fmla="*/ 523587 h 2235200"/>
                <a:gd name="connsiteX4" fmla="*/ 1966146 w 2235200"/>
                <a:gd name="connsiteY4" fmla="*/ 835910 h 2235200"/>
                <a:gd name="connsiteX5" fmla="*/ 2193113 w 2235200"/>
                <a:gd name="connsiteY5" fmla="*/ 835904 h 2235200"/>
                <a:gd name="connsiteX6" fmla="*/ 2224597 w 2235200"/>
                <a:gd name="connsiteY6" fmla="*/ 1014466 h 2235200"/>
                <a:gd name="connsiteX7" fmla="*/ 2011316 w 2235200"/>
                <a:gd name="connsiteY7" fmla="*/ 1092087 h 2235200"/>
                <a:gd name="connsiteX8" fmla="*/ 1948692 w 2235200"/>
                <a:gd name="connsiteY8" fmla="*/ 1447245 h 2235200"/>
                <a:gd name="connsiteX9" fmla="*/ 2122562 w 2235200"/>
                <a:gd name="connsiteY9" fmla="*/ 1593132 h 2235200"/>
                <a:gd name="connsiteX10" fmla="*/ 2031904 w 2235200"/>
                <a:gd name="connsiteY10" fmla="*/ 1750157 h 2235200"/>
                <a:gd name="connsiteX11" fmla="*/ 1818627 w 2235200"/>
                <a:gd name="connsiteY11" fmla="*/ 1672524 h 2235200"/>
                <a:gd name="connsiteX12" fmla="*/ 1542361 w 2235200"/>
                <a:gd name="connsiteY12" fmla="*/ 1904338 h 2235200"/>
                <a:gd name="connsiteX13" fmla="*/ 1581779 w 2235200"/>
                <a:gd name="connsiteY13" fmla="*/ 2127856 h 2235200"/>
                <a:gd name="connsiteX14" fmla="*/ 1411397 w 2235200"/>
                <a:gd name="connsiteY14" fmla="*/ 2189870 h 2235200"/>
                <a:gd name="connsiteX15" fmla="*/ 1297919 w 2235200"/>
                <a:gd name="connsiteY15" fmla="*/ 1993308 h 2235200"/>
                <a:gd name="connsiteX16" fmla="*/ 937280 w 2235200"/>
                <a:gd name="connsiteY16" fmla="*/ 1993308 h 2235200"/>
                <a:gd name="connsiteX17" fmla="*/ 823803 w 2235200"/>
                <a:gd name="connsiteY17" fmla="*/ 2189870 h 2235200"/>
                <a:gd name="connsiteX18" fmla="*/ 653421 w 2235200"/>
                <a:gd name="connsiteY18" fmla="*/ 2127856 h 2235200"/>
                <a:gd name="connsiteX19" fmla="*/ 692839 w 2235200"/>
                <a:gd name="connsiteY19" fmla="*/ 1904338 h 2235200"/>
                <a:gd name="connsiteX20" fmla="*/ 416573 w 2235200"/>
                <a:gd name="connsiteY20" fmla="*/ 1672523 h 2235200"/>
                <a:gd name="connsiteX21" fmla="*/ 203296 w 2235200"/>
                <a:gd name="connsiteY21" fmla="*/ 1750157 h 2235200"/>
                <a:gd name="connsiteX22" fmla="*/ 112638 w 2235200"/>
                <a:gd name="connsiteY22" fmla="*/ 1593132 h 2235200"/>
                <a:gd name="connsiteX23" fmla="*/ 286508 w 2235200"/>
                <a:gd name="connsiteY23" fmla="*/ 1447245 h 2235200"/>
                <a:gd name="connsiteX24" fmla="*/ 223884 w 2235200"/>
                <a:gd name="connsiteY24" fmla="*/ 1092087 h 2235200"/>
                <a:gd name="connsiteX25" fmla="*/ 10603 w 2235200"/>
                <a:gd name="connsiteY25" fmla="*/ 1014466 h 2235200"/>
                <a:gd name="connsiteX26" fmla="*/ 42087 w 2235200"/>
                <a:gd name="connsiteY26" fmla="*/ 835904 h 2235200"/>
                <a:gd name="connsiteX27" fmla="*/ 269055 w 2235200"/>
                <a:gd name="connsiteY27" fmla="*/ 835909 h 2235200"/>
                <a:gd name="connsiteX28" fmla="*/ 449375 w 2235200"/>
                <a:gd name="connsiteY28" fmla="*/ 523587 h 2235200"/>
                <a:gd name="connsiteX29" fmla="*/ 335884 w 2235200"/>
                <a:gd name="connsiteY29" fmla="*/ 327030 h 2235200"/>
                <a:gd name="connsiteX30" fmla="*/ 474780 w 2235200"/>
                <a:gd name="connsiteY30" fmla="*/ 210482 h 2235200"/>
                <a:gd name="connsiteX31" fmla="*/ 648644 w 2235200"/>
                <a:gd name="connsiteY31" fmla="*/ 356378 h 2235200"/>
                <a:gd name="connsiteX32" fmla="*/ 987534 w 2235200"/>
                <a:gd name="connsiteY32" fmla="*/ 233033 h 2235200"/>
                <a:gd name="connsiteX33" fmla="*/ 1026941 w 2235200"/>
                <a:gd name="connsiteY33" fmla="*/ 9511 h 2235200"/>
                <a:gd name="connsiteX34" fmla="*/ 1208259 w 2235200"/>
                <a:gd name="connsiteY34" fmla="*/ 9511 h 2235200"/>
                <a:gd name="connsiteX35" fmla="*/ 1247666 w 2235200"/>
                <a:gd name="connsiteY35" fmla="*/ 233031 h 2235200"/>
                <a:gd name="connsiteX36" fmla="*/ 1586556 w 2235200"/>
                <a:gd name="connsiteY36" fmla="*/ 356377 h 2235200"/>
                <a:gd name="connsiteX37" fmla="*/ 1586556 w 2235200"/>
                <a:gd name="connsiteY37" fmla="*/ 356378 h 223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2235200" h="2235200">
                  <a:moveTo>
                    <a:pt x="1586556" y="356378"/>
                  </a:moveTo>
                  <a:lnTo>
                    <a:pt x="1760420" y="210482"/>
                  </a:lnTo>
                  <a:lnTo>
                    <a:pt x="1899316" y="327030"/>
                  </a:lnTo>
                  <a:lnTo>
                    <a:pt x="1785827" y="523587"/>
                  </a:lnTo>
                  <a:cubicBezTo>
                    <a:pt x="1866524" y="614366"/>
                    <a:pt x="1927878" y="720635"/>
                    <a:pt x="1966146" y="835910"/>
                  </a:cubicBezTo>
                  <a:lnTo>
                    <a:pt x="2193113" y="835904"/>
                  </a:lnTo>
                  <a:lnTo>
                    <a:pt x="2224597" y="1014466"/>
                  </a:lnTo>
                  <a:lnTo>
                    <a:pt x="2011316" y="1092087"/>
                  </a:lnTo>
                  <a:cubicBezTo>
                    <a:pt x="2014782" y="1213498"/>
                    <a:pt x="1993474" y="1334342"/>
                    <a:pt x="1948692" y="1447245"/>
                  </a:cubicBezTo>
                  <a:lnTo>
                    <a:pt x="2122562" y="1593132"/>
                  </a:lnTo>
                  <a:lnTo>
                    <a:pt x="2031904" y="1750157"/>
                  </a:lnTo>
                  <a:lnTo>
                    <a:pt x="1818627" y="1672524"/>
                  </a:lnTo>
                  <a:cubicBezTo>
                    <a:pt x="1743240" y="1767759"/>
                    <a:pt x="1649240" y="1846635"/>
                    <a:pt x="1542361" y="1904338"/>
                  </a:cubicBezTo>
                  <a:lnTo>
                    <a:pt x="1581779" y="2127856"/>
                  </a:lnTo>
                  <a:lnTo>
                    <a:pt x="1411397" y="2189870"/>
                  </a:lnTo>
                  <a:lnTo>
                    <a:pt x="1297919" y="1993308"/>
                  </a:lnTo>
                  <a:cubicBezTo>
                    <a:pt x="1178954" y="2017804"/>
                    <a:pt x="1056245" y="2017804"/>
                    <a:pt x="937280" y="1993308"/>
                  </a:cubicBezTo>
                  <a:lnTo>
                    <a:pt x="823803" y="2189870"/>
                  </a:lnTo>
                  <a:lnTo>
                    <a:pt x="653421" y="2127856"/>
                  </a:lnTo>
                  <a:lnTo>
                    <a:pt x="692839" y="1904338"/>
                  </a:lnTo>
                  <a:cubicBezTo>
                    <a:pt x="585960" y="1846634"/>
                    <a:pt x="491960" y="1767758"/>
                    <a:pt x="416573" y="1672523"/>
                  </a:cubicBezTo>
                  <a:lnTo>
                    <a:pt x="203296" y="1750157"/>
                  </a:lnTo>
                  <a:lnTo>
                    <a:pt x="112638" y="1593132"/>
                  </a:lnTo>
                  <a:lnTo>
                    <a:pt x="286508" y="1447245"/>
                  </a:lnTo>
                  <a:cubicBezTo>
                    <a:pt x="241726" y="1334342"/>
                    <a:pt x="220418" y="1213498"/>
                    <a:pt x="223884" y="1092087"/>
                  </a:cubicBezTo>
                  <a:lnTo>
                    <a:pt x="10603" y="1014466"/>
                  </a:lnTo>
                  <a:lnTo>
                    <a:pt x="42087" y="835904"/>
                  </a:lnTo>
                  <a:lnTo>
                    <a:pt x="269055" y="835909"/>
                  </a:lnTo>
                  <a:cubicBezTo>
                    <a:pt x="307323" y="720634"/>
                    <a:pt x="368678" y="614365"/>
                    <a:pt x="449375" y="523587"/>
                  </a:cubicBezTo>
                  <a:lnTo>
                    <a:pt x="335884" y="327030"/>
                  </a:lnTo>
                  <a:lnTo>
                    <a:pt x="474780" y="210482"/>
                  </a:lnTo>
                  <a:lnTo>
                    <a:pt x="648644" y="356378"/>
                  </a:lnTo>
                  <a:cubicBezTo>
                    <a:pt x="752056" y="292671"/>
                    <a:pt x="867365" y="250702"/>
                    <a:pt x="987534" y="233033"/>
                  </a:cubicBezTo>
                  <a:lnTo>
                    <a:pt x="1026941" y="9511"/>
                  </a:lnTo>
                  <a:lnTo>
                    <a:pt x="1208259" y="9511"/>
                  </a:lnTo>
                  <a:lnTo>
                    <a:pt x="1247666" y="233031"/>
                  </a:lnTo>
                  <a:cubicBezTo>
                    <a:pt x="1367835" y="250700"/>
                    <a:pt x="1483143" y="292669"/>
                    <a:pt x="1586556" y="356377"/>
                  </a:cubicBezTo>
                  <a:lnTo>
                    <a:pt x="1586556" y="356378"/>
                  </a:lnTo>
                  <a:close/>
                </a:path>
              </a:pathLst>
            </a:custGeom>
            <a:solidFill>
              <a:schemeClr val="bg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531923" tIns="606137" rIns="531923" bIns="645226" numCol="1" spcCol="1270" anchor="ctr" anchorCtr="0">
              <a:noAutofit/>
            </a:bodyPr>
            <a:lstStyle/>
            <a:p>
              <a:pPr lvl="0" algn="ctr" defTabSz="2166938">
                <a:lnSpc>
                  <a:spcPct val="90000"/>
                </a:lnSpc>
                <a:spcBef>
                  <a:spcPct val="0"/>
                </a:spcBef>
                <a:spcAft>
                  <a:spcPct val="35000"/>
                </a:spcAft>
              </a:pPr>
              <a:endParaRPr lang="en-US" sz="4875" kern="1200" dirty="0"/>
            </a:p>
          </p:txBody>
        </p:sp>
        <p:sp>
          <p:nvSpPr>
            <p:cNvPr id="43" name="Oval 42"/>
            <p:cNvSpPr/>
            <p:nvPr/>
          </p:nvSpPr>
          <p:spPr>
            <a:xfrm>
              <a:off x="744121" y="4586751"/>
              <a:ext cx="1357924" cy="1357924"/>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grpSp>
      <p:cxnSp>
        <p:nvCxnSpPr>
          <p:cNvPr id="44" name="Straight Connector 43"/>
          <p:cNvCxnSpPr/>
          <p:nvPr/>
        </p:nvCxnSpPr>
        <p:spPr>
          <a:xfrm>
            <a:off x="1422645" y="5581406"/>
            <a:ext cx="472831" cy="0"/>
          </a:xfrm>
          <a:prstGeom prst="line">
            <a:avLst/>
          </a:prstGeom>
          <a:ln w="28575">
            <a:solidFill>
              <a:schemeClr val="bg1"/>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1403595" y="5714756"/>
            <a:ext cx="368056" cy="0"/>
          </a:xfrm>
          <a:prstGeom prst="line">
            <a:avLst/>
          </a:prstGeom>
          <a:ln w="28575">
            <a:solidFill>
              <a:schemeClr val="bg1"/>
            </a:solidFill>
            <a:prstDash val="sysDot"/>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1666156" y="5058261"/>
            <a:ext cx="163929" cy="16392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49" name="Oval 48"/>
          <p:cNvSpPr/>
          <p:nvPr/>
        </p:nvSpPr>
        <p:spPr>
          <a:xfrm>
            <a:off x="1353736" y="5225901"/>
            <a:ext cx="163929" cy="163929"/>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Tree>
    <p:extLst>
      <p:ext uri="{BB962C8B-B14F-4D97-AF65-F5344CB8AC3E}">
        <p14:creationId xmlns:p14="http://schemas.microsoft.com/office/powerpoint/2010/main" val="13433430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Blank">
    <p:spTree>
      <p:nvGrpSpPr>
        <p:cNvPr id="1" name=""/>
        <p:cNvGrpSpPr/>
        <p:nvPr/>
      </p:nvGrpSpPr>
      <p:grpSpPr>
        <a:xfrm>
          <a:off x="0" y="0"/>
          <a:ext cx="0" cy="0"/>
          <a:chOff x="0" y="0"/>
          <a:chExt cx="0" cy="0"/>
        </a:xfrm>
      </p:grpSpPr>
      <p:pic>
        <p:nvPicPr>
          <p:cNvPr id="49" name="Picture 48" descr="11.jpg"/>
          <p:cNvPicPr>
            <a:picLocks noChangeAspect="1"/>
          </p:cNvPicPr>
          <p:nvPr/>
        </p:nvPicPr>
        <p:blipFill>
          <a:blip r:embed="rId2" cstate="print"/>
          <a:srcRect t="278" b="556"/>
          <a:stretch>
            <a:fillRect/>
          </a:stretch>
        </p:blipFill>
        <p:spPr>
          <a:xfrm>
            <a:off x="4038601" y="0"/>
            <a:ext cx="5105400" cy="6871018"/>
          </a:xfrm>
          <a:prstGeom prst="rect">
            <a:avLst/>
          </a:prstGeom>
        </p:spPr>
      </p:pic>
      <p:sp>
        <p:nvSpPr>
          <p:cNvPr id="86" name="Isosceles Triangle 85"/>
          <p:cNvSpPr/>
          <p:nvPr/>
        </p:nvSpPr>
        <p:spPr>
          <a:xfrm rot="5400000">
            <a:off x="3518507" y="1342816"/>
            <a:ext cx="2284412" cy="887105"/>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7" name="Isosceles Triangle 86"/>
          <p:cNvSpPr/>
          <p:nvPr/>
        </p:nvSpPr>
        <p:spPr>
          <a:xfrm rot="5400000">
            <a:off x="3226217" y="1342816"/>
            <a:ext cx="2284412" cy="887105"/>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89" name="Isosceles Triangle 88"/>
          <p:cNvSpPr/>
          <p:nvPr/>
        </p:nvSpPr>
        <p:spPr>
          <a:xfrm rot="5400000">
            <a:off x="2806546" y="1342816"/>
            <a:ext cx="2284412" cy="887105"/>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Tree>
    <p:extLst>
      <p:ext uri="{BB962C8B-B14F-4D97-AF65-F5344CB8AC3E}">
        <p14:creationId xmlns:p14="http://schemas.microsoft.com/office/powerpoint/2010/main" val="156776163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1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D880F00-DFC0-AB45-A464-5E079ECAB228}" type="datetimeFigureOut">
              <a:rPr lang="en-US" smtClean="0"/>
              <a:t>12/9/2016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60E517-B302-4944-BE37-280FCD1A5D9D}" type="slidenum">
              <a:rPr lang="en-US" smtClean="0"/>
              <a:t>‹#›</a:t>
            </a:fld>
            <a:endParaRPr lang="en-US"/>
          </a:p>
        </p:txBody>
      </p:sp>
    </p:spTree>
    <p:extLst>
      <p:ext uri="{BB962C8B-B14F-4D97-AF65-F5344CB8AC3E}">
        <p14:creationId xmlns:p14="http://schemas.microsoft.com/office/powerpoint/2010/main" val="327078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994461"/>
            <a:ext cx="8499475" cy="5272991"/>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616591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0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4169364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1940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994458"/>
            <a:ext cx="8499475"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5810250"/>
            <a:ext cx="8499475"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7"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863451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6" y="993775"/>
            <a:ext cx="4175126" cy="5273675"/>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4645024" y="993775"/>
            <a:ext cx="4175126" cy="5273675"/>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9515962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20676" y="993777"/>
            <a:ext cx="4175125" cy="2509161"/>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4648200" y="993777"/>
            <a:ext cx="4171950" cy="2509161"/>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4"/>
          </p:nvPr>
        </p:nvSpPr>
        <p:spPr>
          <a:xfrm>
            <a:off x="320676" y="3748088"/>
            <a:ext cx="4175125" cy="2519362"/>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4648200" y="3748088"/>
            <a:ext cx="4171950" cy="2519362"/>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2783232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5" y="1512570"/>
            <a:ext cx="8499475"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6" y="993775"/>
            <a:ext cx="8499475"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695454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320676"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Content Placeholder 2"/>
          <p:cNvSpPr>
            <a:spLocks noGrp="1"/>
          </p:cNvSpPr>
          <p:nvPr>
            <p:ph idx="13"/>
          </p:nvPr>
        </p:nvSpPr>
        <p:spPr>
          <a:xfrm>
            <a:off x="320677" y="993775"/>
            <a:ext cx="4175126"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6" name="Content Placeholder 2"/>
          <p:cNvSpPr>
            <a:spLocks noGrp="1"/>
          </p:cNvSpPr>
          <p:nvPr>
            <p:ph idx="14"/>
          </p:nvPr>
        </p:nvSpPr>
        <p:spPr>
          <a:xfrm>
            <a:off x="4648201" y="1512570"/>
            <a:ext cx="4175126" cy="4754880"/>
          </a:xfrm>
        </p:spPr>
        <p:txBody>
          <a:bodyPr>
            <a:noAutofit/>
          </a:bodyPr>
          <a:lstStyle>
            <a:lvl1pPr>
              <a:spcBef>
                <a:spcPts val="900"/>
              </a:spcBef>
              <a:defRPr/>
            </a:lvl1pPr>
            <a:lvl2pPr>
              <a:spcBef>
                <a:spcPts val="900"/>
              </a:spcBef>
              <a:defRPr>
                <a:solidFill>
                  <a:schemeClr val="tx1"/>
                </a:solidFill>
              </a:defRPr>
            </a:lvl2pPr>
            <a:lvl3pPr>
              <a:spcBef>
                <a:spcPts val="900"/>
              </a:spcBef>
              <a:defRPr>
                <a:solidFill>
                  <a:schemeClr val="tx1"/>
                </a:solidFill>
              </a:defRPr>
            </a:lvl3pPr>
            <a:lvl4pPr>
              <a:spcBef>
                <a:spcPts val="900"/>
              </a:spcBef>
              <a:defRPr>
                <a:solidFill>
                  <a:schemeClr val="tx1"/>
                </a:solidFill>
              </a:defRPr>
            </a:lvl4pPr>
            <a:lvl5pPr>
              <a:spcBef>
                <a:spcPts val="900"/>
              </a:spcBef>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idx="15"/>
          </p:nvPr>
        </p:nvSpPr>
        <p:spPr>
          <a:xfrm>
            <a:off x="4648201" y="993775"/>
            <a:ext cx="4175126" cy="457200"/>
          </a:xfrm>
          <a:solidFill>
            <a:schemeClr val="accent1"/>
          </a:solidFill>
        </p:spPr>
        <p:txBody>
          <a:bodyPr anchor="ctr">
            <a:noAutofit/>
          </a:bodyPr>
          <a:lstStyle>
            <a:lvl1pPr algn="ctr">
              <a:spcBef>
                <a:spcPts val="900"/>
              </a:spcBef>
              <a:defRPr>
                <a:solidFill>
                  <a:schemeClr val="bg1"/>
                </a:solidFill>
              </a:defRPr>
            </a:lvl1pPr>
            <a:lvl2pPr>
              <a:spcBef>
                <a:spcPts val="900"/>
              </a:spcBef>
              <a:defRPr>
                <a:solidFill>
                  <a:schemeClr val="tx1">
                    <a:lumMod val="50000"/>
                    <a:lumOff val="50000"/>
                  </a:schemeClr>
                </a:solidFill>
              </a:defRPr>
            </a:lvl2pPr>
            <a:lvl3pPr>
              <a:spcBef>
                <a:spcPts val="900"/>
              </a:spcBef>
              <a:defRPr>
                <a:solidFill>
                  <a:schemeClr val="tx1">
                    <a:lumMod val="50000"/>
                    <a:lumOff val="50000"/>
                  </a:schemeClr>
                </a:solidFill>
              </a:defRPr>
            </a:lvl3pPr>
            <a:lvl4pPr>
              <a:spcBef>
                <a:spcPts val="900"/>
              </a:spcBef>
              <a:defRPr>
                <a:solidFill>
                  <a:schemeClr val="tx1">
                    <a:lumMod val="50000"/>
                    <a:lumOff val="50000"/>
                  </a:schemeClr>
                </a:solidFill>
              </a:defRPr>
            </a:lvl4pPr>
            <a:lvl5pPr>
              <a:spcBef>
                <a:spcPts val="900"/>
              </a:spcBef>
              <a:defRPr>
                <a:solidFill>
                  <a:schemeClr val="tx1">
                    <a:lumMod val="50000"/>
                    <a:lumOff val="50000"/>
                  </a:schemeClr>
                </a:solidFill>
              </a:defRPr>
            </a:lvl5pPr>
          </a:lstStyle>
          <a:p>
            <a:pPr lvl="0"/>
            <a:r>
              <a:rPr lang="en-US"/>
              <a:t>Edit Master text styles</a:t>
            </a:r>
          </a:p>
        </p:txBody>
      </p:sp>
      <p:sp>
        <p:nvSpPr>
          <p:cNvPr id="8" name="Text Placeholder 8"/>
          <p:cNvSpPr>
            <a:spLocks noGrp="1"/>
          </p:cNvSpPr>
          <p:nvPr>
            <p:ph type="body" sz="quarter" idx="12" hasCustomPrompt="1"/>
          </p:nvPr>
        </p:nvSpPr>
        <p:spPr>
          <a:xfrm>
            <a:off x="320676" y="6343025"/>
            <a:ext cx="8499475" cy="303521"/>
          </a:xfrm>
          <a:prstGeom prst="rect">
            <a:avLst/>
          </a:prstGeom>
        </p:spPr>
        <p:txBody>
          <a:bodyPr lIns="0" tIns="0" rIns="0" bIns="0" anchor="b" anchorCtr="0"/>
          <a:lstStyle>
            <a:lvl1pPr marL="189000" indent="-189000">
              <a:spcBef>
                <a:spcPts val="0"/>
              </a:spcBef>
              <a:buAutoNum type="alphaLcParenBoth"/>
              <a:defRPr sz="750" b="0" i="1">
                <a:solidFill>
                  <a:schemeClr val="tx1"/>
                </a:solidFill>
              </a:defRPr>
            </a:lvl1pPr>
          </a:lstStyle>
          <a:p>
            <a:pPr lvl="0"/>
            <a:r>
              <a:rPr lang="en-GB" dirty="0"/>
              <a:t>[...]</a:t>
            </a:r>
          </a:p>
          <a:p>
            <a:pPr lvl="0"/>
            <a:r>
              <a:rPr lang="en-GB" dirty="0"/>
              <a:t>[...]</a:t>
            </a:r>
          </a:p>
        </p:txBody>
      </p:sp>
    </p:spTree>
    <p:extLst>
      <p:ext uri="{BB962C8B-B14F-4D97-AF65-F5344CB8AC3E}">
        <p14:creationId xmlns:p14="http://schemas.microsoft.com/office/powerpoint/2010/main" val="16310545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16230" y="214122"/>
            <a:ext cx="8503920" cy="566928"/>
          </a:xfrm>
          <a:prstGeom prst="rect">
            <a:avLst/>
          </a:prstGeom>
        </p:spPr>
        <p:txBody>
          <a:bodyPr vert="horz" lIns="0" tIns="18288" rIns="0" bIns="7200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320675" y="993775"/>
            <a:ext cx="8499475" cy="5311775"/>
          </a:xfrm>
          <a:prstGeom prst="rect">
            <a:avLst/>
          </a:prstGeom>
        </p:spPr>
        <p:txBody>
          <a:bodyPr vert="horz" lIns="0" tIns="0" rIns="9144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37" name="Straight Connector 36"/>
          <p:cNvCxnSpPr/>
          <p:nvPr/>
        </p:nvCxnSpPr>
        <p:spPr>
          <a:xfrm>
            <a:off x="0" y="781050"/>
            <a:ext cx="9144000" cy="0"/>
          </a:xfrm>
          <a:prstGeom prst="line">
            <a:avLst/>
          </a:prstGeom>
          <a:ln w="9525">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44" name="Rectangle 32"/>
          <p:cNvSpPr>
            <a:spLocks noChangeArrowheads="1"/>
          </p:cNvSpPr>
          <p:nvPr/>
        </p:nvSpPr>
        <p:spPr bwMode="auto">
          <a:xfrm>
            <a:off x="3713592" y="6731914"/>
            <a:ext cx="1716817" cy="103875"/>
          </a:xfrm>
          <a:prstGeom prst="rect">
            <a:avLst/>
          </a:prstGeom>
          <a:noFill/>
          <a:ln w="9525">
            <a:noFill/>
            <a:miter lim="800000"/>
            <a:headEnd/>
            <a:tailEnd/>
          </a:ln>
          <a:effectLst/>
        </p:spPr>
        <p:txBody>
          <a:bodyPr wrap="none" lIns="0" tIns="0" rIns="0" bIns="0" anchor="ctr">
            <a:spAutoFit/>
          </a:bodyPr>
          <a:lstStyle/>
          <a:p>
            <a:pPr marL="0" marR="0" lvl="0" indent="0" algn="ctr" defTabSz="685800" eaLnBrk="0" fontAlgn="base" latinLnBrk="0" hangingPunct="0">
              <a:lnSpc>
                <a:spcPct val="100000"/>
              </a:lnSpc>
              <a:spcBef>
                <a:spcPct val="0"/>
              </a:spcBef>
              <a:spcAft>
                <a:spcPct val="0"/>
              </a:spcAft>
              <a:buClrTx/>
              <a:buSzTx/>
              <a:buFontTx/>
              <a:buNone/>
              <a:tabLst/>
              <a:defRPr/>
            </a:pPr>
            <a:r>
              <a:rPr kumimoji="0" lang="en-US" sz="675" b="0" i="0" u="none" strike="noStrike" kern="0" cap="none" spc="0" normalizeH="0" baseline="0" noProof="0" dirty="0">
                <a:ln>
                  <a:noFill/>
                </a:ln>
                <a:solidFill>
                  <a:srgbClr val="FFFFFF"/>
                </a:solidFill>
                <a:effectLst/>
                <a:uLnTx/>
                <a:uFillTx/>
                <a:cs typeface="Calibri" pitchFamily="34" charset="0"/>
              </a:rPr>
              <a:t>© Absolutdata 2014 Proprietary and Confidential</a:t>
            </a:r>
          </a:p>
        </p:txBody>
      </p:sp>
      <p:sp>
        <p:nvSpPr>
          <p:cNvPr id="45" name="TextBox 44"/>
          <p:cNvSpPr txBox="1"/>
          <p:nvPr/>
        </p:nvSpPr>
        <p:spPr>
          <a:xfrm>
            <a:off x="8849793" y="6693849"/>
            <a:ext cx="218008" cy="180000"/>
          </a:xfrm>
          <a:prstGeom prst="rect">
            <a:avLst/>
          </a:prstGeom>
          <a:noFill/>
        </p:spPr>
        <p:txBody>
          <a:bodyPr wrap="none" lIns="0" tIns="0" rIns="0" bIns="0" rtlCol="0">
            <a:noAutofit/>
          </a:bodyPr>
          <a:lstStyle/>
          <a:p>
            <a:pPr marL="0" marR="0" indent="0" algn="ctr" defTabSz="685800" rtl="0" eaLnBrk="1" fontAlgn="base" latinLnBrk="0" hangingPunct="1">
              <a:lnSpc>
                <a:spcPct val="100000"/>
              </a:lnSpc>
              <a:spcBef>
                <a:spcPct val="0"/>
              </a:spcBef>
              <a:spcAft>
                <a:spcPct val="0"/>
              </a:spcAft>
              <a:buClrTx/>
              <a:buSzTx/>
              <a:buFontTx/>
              <a:buNone/>
              <a:tabLst/>
              <a:defRPr/>
            </a:pPr>
            <a:fld id="{C6ECA9CE-990F-4197-B1AD-492450C1E8BD}" type="slidenum">
              <a:rPr lang="en-US" sz="750" b="0" smtClean="0">
                <a:solidFill>
                  <a:schemeClr val="bg1"/>
                </a:solidFill>
                <a:latin typeface="+mn-lt"/>
              </a:rPr>
              <a:pPr marL="0" marR="0" indent="0" algn="ctr" defTabSz="685800" rtl="0" eaLnBrk="1" fontAlgn="base" latinLnBrk="0" hangingPunct="1">
                <a:lnSpc>
                  <a:spcPct val="100000"/>
                </a:lnSpc>
                <a:spcBef>
                  <a:spcPct val="0"/>
                </a:spcBef>
                <a:spcAft>
                  <a:spcPct val="0"/>
                </a:spcAft>
                <a:buClrTx/>
                <a:buSzTx/>
                <a:buFontTx/>
                <a:buNone/>
                <a:tabLst/>
                <a:defRPr/>
              </a:pPr>
              <a:t>‹#›</a:t>
            </a:fld>
            <a:endParaRPr lang="en-GB" sz="750" b="0" dirty="0">
              <a:solidFill>
                <a:schemeClr val="bg1"/>
              </a:solidFill>
              <a:latin typeface="+mn-lt"/>
            </a:endParaRPr>
          </a:p>
        </p:txBody>
      </p:sp>
    </p:spTree>
    <p:extLst>
      <p:ext uri="{BB962C8B-B14F-4D97-AF65-F5344CB8AC3E}">
        <p14:creationId xmlns:p14="http://schemas.microsoft.com/office/powerpoint/2010/main" val="469483004"/>
      </p:ext>
    </p:extLst>
  </p:cSld>
  <p:clrMap bg1="lt1" tx1="dk1" bg2="lt2" tx2="dk2" accent1="accent1" accent2="accent2" accent3="accent3" accent4="accent4" accent5="accent5" accent6="accent6" hlink="hlink" folHlink="folHlink"/>
  <p:sldLayoutIdLst>
    <p:sldLayoutId id="2147483909" r:id="rId1"/>
    <p:sldLayoutId id="2147483910" r:id="rId2"/>
    <p:sldLayoutId id="2147483911" r:id="rId3"/>
    <p:sldLayoutId id="2147483912" r:id="rId4"/>
    <p:sldLayoutId id="2147483913" r:id="rId5"/>
    <p:sldLayoutId id="2147483914" r:id="rId6"/>
    <p:sldLayoutId id="2147483915" r:id="rId7"/>
    <p:sldLayoutId id="2147483916" r:id="rId8"/>
    <p:sldLayoutId id="2147483917" r:id="rId9"/>
    <p:sldLayoutId id="2147483918" r:id="rId10"/>
    <p:sldLayoutId id="2147483919" r:id="rId11"/>
    <p:sldLayoutId id="2147483920" r:id="rId12"/>
    <p:sldLayoutId id="2147483921" r:id="rId13"/>
    <p:sldLayoutId id="2147483922" r:id="rId14"/>
    <p:sldLayoutId id="2147483923" r:id="rId15"/>
    <p:sldLayoutId id="2147483924" r:id="rId16"/>
    <p:sldLayoutId id="2147483926" r:id="rId17"/>
  </p:sldLayoutIdLst>
  <p:txStyles>
    <p:titleStyle>
      <a:lvl1pPr marL="0" algn="l" defTabSz="342900" rtl="0" eaLnBrk="1" latinLnBrk="0" hangingPunct="1">
        <a:spcBef>
          <a:spcPct val="0"/>
        </a:spcBef>
        <a:buNone/>
        <a:defRPr kumimoji="0" lang="en-US" sz="1800" b="1" i="0" u="none" strike="noStrike" kern="1200" cap="none" spc="0" normalizeH="0" baseline="0" noProof="0" dirty="0" smtClean="0">
          <a:ln>
            <a:noFill/>
          </a:ln>
          <a:solidFill>
            <a:srgbClr val="005490"/>
          </a:solidFill>
          <a:effectLst/>
          <a:uLnTx/>
          <a:uFillTx/>
          <a:latin typeface="+mj-lt"/>
          <a:ea typeface="+mj-ea"/>
          <a:cs typeface="+mj-cs"/>
        </a:defRPr>
      </a:lvl1pPr>
    </p:titleStyle>
    <p:bodyStyle>
      <a:lvl1pPr marL="34290" indent="0" algn="l" defTabSz="685800" rtl="0" eaLnBrk="1" latinLnBrk="0" hangingPunct="1">
        <a:spcBef>
          <a:spcPts val="900"/>
        </a:spcBef>
        <a:buFontTx/>
        <a:buNone/>
        <a:defRPr sz="1350" b="1" kern="1200">
          <a:solidFill>
            <a:srgbClr val="F58345"/>
          </a:solidFill>
          <a:latin typeface="+mn-lt"/>
          <a:ea typeface="+mn-ea"/>
          <a:cs typeface="+mn-cs"/>
        </a:defRPr>
      </a:lvl1pPr>
      <a:lvl2pPr marL="205740" indent="-205740" algn="l" defTabSz="685800" rtl="0" eaLnBrk="1" latinLnBrk="0" hangingPunct="1">
        <a:spcBef>
          <a:spcPts val="900"/>
        </a:spcBef>
        <a:buClr>
          <a:srgbClr val="0057A8"/>
        </a:buClr>
        <a:buFont typeface="Webdings" pitchFamily="18" charset="2"/>
        <a:buChar char="4"/>
        <a:defRPr sz="1350" kern="1200">
          <a:solidFill>
            <a:schemeClr val="tx1"/>
          </a:solidFill>
          <a:latin typeface="+mn-lt"/>
          <a:ea typeface="+mn-ea"/>
          <a:cs typeface="+mn-cs"/>
        </a:defRPr>
      </a:lvl2pPr>
      <a:lvl3pPr marL="41148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3pPr>
      <a:lvl4pPr marL="61722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4pPr>
      <a:lvl5pPr marL="82296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8.xml"/><Relationship Id="rId1" Type="http://schemas.openxmlformats.org/officeDocument/2006/relationships/themeOverride" Target="../theme/themeOverride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8.xml"/><Relationship Id="rId1" Type="http://schemas.openxmlformats.org/officeDocument/2006/relationships/themeOverride" Target="../theme/themeOverr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hyperlink" Target="https://aqsdr1.epa.gov/aqsweb/aqstmp/airdata/download_files.html"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320040" y="1274256"/>
            <a:ext cx="8522208" cy="731520"/>
          </a:xfrm>
        </p:spPr>
        <p:txBody>
          <a:bodyPr/>
          <a:lstStyle/>
          <a:p>
            <a:r>
              <a:rPr lang="en-US" dirty="0">
                <a:solidFill>
                  <a:schemeClr val="tx1">
                    <a:lumMod val="65000"/>
                    <a:lumOff val="35000"/>
                  </a:schemeClr>
                </a:solidFill>
              </a:rPr>
              <a:t>Forecasting fine grained pollutant levels</a:t>
            </a:r>
          </a:p>
        </p:txBody>
      </p:sp>
      <p:sp>
        <p:nvSpPr>
          <p:cNvPr id="4" name="TextBox 3"/>
          <p:cNvSpPr txBox="1"/>
          <p:nvPr/>
        </p:nvSpPr>
        <p:spPr>
          <a:xfrm>
            <a:off x="2823291" y="2088825"/>
            <a:ext cx="3515706" cy="338554"/>
          </a:xfrm>
          <a:prstGeom prst="rect">
            <a:avLst/>
          </a:prstGeom>
          <a:noFill/>
        </p:spPr>
        <p:txBody>
          <a:bodyPr wrap="none" rtlCol="0">
            <a:spAutoFit/>
          </a:bodyPr>
          <a:lstStyle/>
          <a:p>
            <a:r>
              <a:rPr lang="en-US" sz="2400" b="1" i="1" baseline="30000" dirty="0">
                <a:solidFill>
                  <a:schemeClr val="tx1">
                    <a:lumMod val="65000"/>
                    <a:lumOff val="35000"/>
                  </a:schemeClr>
                </a:solidFill>
                <a:latin typeface="+mj-lt"/>
                <a:ea typeface="+mj-ea"/>
                <a:cs typeface="+mj-cs"/>
              </a:rPr>
              <a:t>Nilesh</a:t>
            </a:r>
            <a:r>
              <a:rPr lang="en-US" baseline="30000" dirty="0">
                <a:solidFill>
                  <a:schemeClr val="tx1">
                    <a:lumMod val="65000"/>
                    <a:lumOff val="35000"/>
                  </a:schemeClr>
                </a:solidFill>
              </a:rPr>
              <a:t> </a:t>
            </a:r>
            <a:r>
              <a:rPr lang="en-US" sz="2400" b="1" i="1" baseline="30000" dirty="0">
                <a:solidFill>
                  <a:schemeClr val="tx1">
                    <a:lumMod val="65000"/>
                    <a:lumOff val="35000"/>
                  </a:schemeClr>
                </a:solidFill>
                <a:latin typeface="+mj-lt"/>
                <a:ea typeface="+mj-ea"/>
                <a:cs typeface="+mj-cs"/>
              </a:rPr>
              <a:t>Patil 			Jiang Shang</a:t>
            </a:r>
          </a:p>
        </p:txBody>
      </p:sp>
      <p:sp>
        <p:nvSpPr>
          <p:cNvPr id="2" name="Text Placeholder 1"/>
          <p:cNvSpPr>
            <a:spLocks noGrp="1"/>
          </p:cNvSpPr>
          <p:nvPr>
            <p:ph type="body" sz="quarter" idx="13"/>
          </p:nvPr>
        </p:nvSpPr>
        <p:spPr>
          <a:xfrm>
            <a:off x="7563394" y="5719009"/>
            <a:ext cx="1090034" cy="322565"/>
          </a:xfrm>
        </p:spPr>
        <p:txBody>
          <a:bodyPr/>
          <a:lstStyle/>
          <a:p>
            <a:pPr algn="ctr"/>
            <a:endParaRPr lang="en-US" dirty="0">
              <a:solidFill>
                <a:schemeClr val="tx1"/>
              </a:solidFill>
            </a:endParaRPr>
          </a:p>
        </p:txBody>
      </p:sp>
    </p:spTree>
    <p:extLst>
      <p:ext uri="{BB962C8B-B14F-4D97-AF65-F5344CB8AC3E}">
        <p14:creationId xmlns:p14="http://schemas.microsoft.com/office/powerpoint/2010/main" val="4017362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a:t>
            </a:r>
          </a:p>
        </p:txBody>
      </p:sp>
      <p:sp>
        <p:nvSpPr>
          <p:cNvPr id="3" name="Content Placeholder 2"/>
          <p:cNvSpPr>
            <a:spLocks noGrp="1"/>
          </p:cNvSpPr>
          <p:nvPr>
            <p:ph idx="1"/>
          </p:nvPr>
        </p:nvSpPr>
        <p:spPr/>
        <p:txBody>
          <a:bodyPr>
            <a:normAutofit/>
          </a:bodyPr>
          <a:lstStyle/>
          <a:p>
            <a:pPr algn="just"/>
            <a:endParaRPr lang="en-US" dirty="0">
              <a:solidFill>
                <a:schemeClr val="tx1"/>
              </a:solidFill>
            </a:endParaRPr>
          </a:p>
          <a:p>
            <a:pPr algn="just"/>
            <a:r>
              <a:rPr lang="en-US" sz="1500" dirty="0">
                <a:solidFill>
                  <a:schemeClr val="tx1"/>
                </a:solidFill>
              </a:rPr>
              <a:t>What are fine grained pollutants?</a:t>
            </a:r>
          </a:p>
          <a:p>
            <a:pPr marL="491490" lvl="1" indent="-285750" algn="just">
              <a:buFont typeface="Arial" panose="020B0604020202020204" pitchFamily="34" charset="0"/>
              <a:buChar char="•"/>
            </a:pPr>
            <a:r>
              <a:rPr lang="en-US" dirty="0"/>
              <a:t>The term fine grained pollutants refers to the particles in atmosphere having size smaller than 2.5μm.</a:t>
            </a:r>
          </a:p>
          <a:p>
            <a:pPr marL="491490" lvl="1" indent="-285750" algn="just">
              <a:buFont typeface="Arial" panose="020B0604020202020204" pitchFamily="34" charset="0"/>
              <a:buChar char="•"/>
            </a:pPr>
            <a:r>
              <a:rPr lang="en-US" dirty="0"/>
              <a:t>Natural sources : Oceanic salt sprays , Volcanic activity,  storms,  forest  and  grassland  fires  etc.</a:t>
            </a:r>
          </a:p>
          <a:p>
            <a:pPr marL="491490" lvl="1" indent="-285750" algn="just">
              <a:buFont typeface="Arial" panose="020B0604020202020204" pitchFamily="34" charset="0"/>
              <a:buChar char="•"/>
            </a:pPr>
            <a:r>
              <a:rPr lang="en-US" dirty="0"/>
              <a:t>In recent times, human activities like increasing usage of fossil fuels has led to significant  jump in anthropogenic aerosols (those made by human activity) and it  now accounts for about 10% of total</a:t>
            </a:r>
          </a:p>
          <a:p>
            <a:pPr marL="491490" lvl="1" indent="-285750" algn="just">
              <a:buFont typeface="Arial" panose="020B0604020202020204" pitchFamily="34" charset="0"/>
              <a:buChar char="•"/>
            </a:pPr>
            <a:r>
              <a:rPr lang="en-US" dirty="0"/>
              <a:t>PM2.5 is particularly dangerous with a 36% increase in lung cancer per 10 </a:t>
            </a:r>
            <a:r>
              <a:rPr lang="en-US" dirty="0" err="1"/>
              <a:t>μg</a:t>
            </a:r>
            <a:r>
              <a:rPr lang="en-US" dirty="0"/>
              <a:t>/m3 beyond current safety standards</a:t>
            </a:r>
          </a:p>
          <a:p>
            <a:pPr marL="491490" lvl="1" indent="-285750" algn="just">
              <a:buFont typeface="Arial" panose="020B0604020202020204" pitchFamily="34" charset="0"/>
              <a:buChar char="•"/>
            </a:pPr>
            <a:endParaRPr lang="en-US" dirty="0"/>
          </a:p>
          <a:p>
            <a:pPr algn="just"/>
            <a:r>
              <a:rPr lang="en-US" sz="1500" dirty="0">
                <a:solidFill>
                  <a:schemeClr val="tx1"/>
                </a:solidFill>
              </a:rPr>
              <a:t> Problem Statement</a:t>
            </a:r>
          </a:p>
          <a:p>
            <a:pPr marL="525780" lvl="2" indent="-285750" algn="just">
              <a:buFont typeface="Arial" panose="020B0604020202020204" pitchFamily="34" charset="0"/>
              <a:buChar char="•"/>
            </a:pPr>
            <a:r>
              <a:rPr lang="en-US" dirty="0"/>
              <a:t>Building a predictive model for PM2.5 levels based on historical conditions</a:t>
            </a:r>
          </a:p>
          <a:p>
            <a:pPr marL="731520" lvl="3" indent="-285750" algn="just"/>
            <a:r>
              <a:rPr lang="en-US" dirty="0"/>
              <a:t>Input : Temperature, Pressure, RH, Wind speed etc.</a:t>
            </a:r>
          </a:p>
          <a:p>
            <a:pPr marL="731520" lvl="3" indent="-285750" algn="just"/>
            <a:r>
              <a:rPr lang="en-US" dirty="0"/>
              <a:t>Output : PM2.5 level in next 24 hours</a:t>
            </a:r>
          </a:p>
          <a:p>
            <a:pPr marL="731520" lvl="3" indent="-285750" algn="just"/>
            <a:endParaRPr lang="en-US" b="1" dirty="0"/>
          </a:p>
          <a:p>
            <a:pPr algn="just"/>
            <a:r>
              <a:rPr lang="en-US" sz="1500" dirty="0">
                <a:solidFill>
                  <a:schemeClr val="tx1"/>
                </a:solidFill>
              </a:rPr>
              <a:t>Potential Significance</a:t>
            </a:r>
          </a:p>
          <a:p>
            <a:pPr marL="525780" lvl="2" indent="-285750" algn="just">
              <a:buFont typeface="Arial" panose="020B0604020202020204" pitchFamily="34" charset="0"/>
              <a:buChar char="•"/>
            </a:pPr>
            <a:r>
              <a:rPr lang="en-US" dirty="0"/>
              <a:t>Health alerts</a:t>
            </a:r>
          </a:p>
          <a:p>
            <a:pPr marL="525780" lvl="2" indent="-285750" algn="just">
              <a:buFont typeface="Arial" panose="020B0604020202020204" pitchFamily="34" charset="0"/>
              <a:buChar char="•"/>
            </a:pPr>
            <a:r>
              <a:rPr lang="en-US" dirty="0"/>
              <a:t>Supplementing pollution control measures</a:t>
            </a:r>
          </a:p>
        </p:txBody>
      </p:sp>
    </p:spTree>
    <p:extLst>
      <p:ext uri="{BB962C8B-B14F-4D97-AF65-F5344CB8AC3E}">
        <p14:creationId xmlns:p14="http://schemas.microsoft.com/office/powerpoint/2010/main" val="14682938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Overview</a:t>
            </a:r>
          </a:p>
        </p:txBody>
      </p:sp>
      <p:sp>
        <p:nvSpPr>
          <p:cNvPr id="3" name="Content Placeholder 2"/>
          <p:cNvSpPr>
            <a:spLocks noGrp="1"/>
          </p:cNvSpPr>
          <p:nvPr>
            <p:ph idx="1"/>
          </p:nvPr>
        </p:nvSpPr>
        <p:spPr>
          <a:xfrm>
            <a:off x="320676" y="1512570"/>
            <a:ext cx="4175126" cy="5345430"/>
          </a:xfrm>
        </p:spPr>
        <p:txBody>
          <a:bodyPr>
            <a:noAutofit/>
          </a:bodyPr>
          <a:lstStyle/>
          <a:p>
            <a:endParaRPr lang="en-US" sz="1400" dirty="0"/>
          </a:p>
          <a:p>
            <a:r>
              <a:rPr lang="en-US" sz="1400" dirty="0"/>
              <a:t>Data source</a:t>
            </a:r>
          </a:p>
          <a:p>
            <a:pPr lvl="2"/>
            <a:r>
              <a:rPr lang="en-US" sz="1400" dirty="0"/>
              <a:t>EPA(United States Environmental Protection Agency)</a:t>
            </a:r>
          </a:p>
          <a:p>
            <a:pPr lvl="2"/>
            <a:endParaRPr lang="en-US" sz="1400" dirty="0"/>
          </a:p>
          <a:p>
            <a:r>
              <a:rPr lang="en-US" sz="1400" dirty="0"/>
              <a:t>Data munging</a:t>
            </a:r>
          </a:p>
          <a:p>
            <a:pPr lvl="2"/>
            <a:r>
              <a:rPr lang="en-US" sz="1400" dirty="0"/>
              <a:t>From hourly readings to daily averages</a:t>
            </a:r>
          </a:p>
          <a:p>
            <a:pPr lvl="2"/>
            <a:r>
              <a:rPr lang="en-US" sz="1400" dirty="0"/>
              <a:t>579 counties spread across US</a:t>
            </a:r>
          </a:p>
          <a:p>
            <a:pPr lvl="2"/>
            <a:r>
              <a:rPr lang="en-US" sz="1400" dirty="0"/>
              <a:t>Weekly averages for each county</a:t>
            </a:r>
          </a:p>
          <a:p>
            <a:pPr lvl="2"/>
            <a:r>
              <a:rPr lang="en-US" sz="1400" dirty="0"/>
              <a:t>Monthly average for each county</a:t>
            </a:r>
          </a:p>
          <a:p>
            <a:pPr lvl="2"/>
            <a:r>
              <a:rPr lang="en-US" sz="1400" dirty="0"/>
              <a:t>Each row represents one county, one day and corresponding values for the previous day</a:t>
            </a:r>
          </a:p>
          <a:p>
            <a:pPr lvl="2"/>
            <a:r>
              <a:rPr lang="en-US" sz="1400" dirty="0"/>
              <a:t>Replace missing values based on matrix imputation instead of mean for each variable</a:t>
            </a:r>
          </a:p>
          <a:p>
            <a:r>
              <a:rPr lang="en-US" sz="1400" dirty="0"/>
              <a:t>Parameters used</a:t>
            </a:r>
          </a:p>
          <a:p>
            <a:pPr lvl="2"/>
            <a:r>
              <a:rPr lang="en-US" sz="1400" dirty="0"/>
              <a:t>Temperature, Pressure, Relative Humidity, Wind speed, Dew point, Ozone, SO</a:t>
            </a:r>
            <a:r>
              <a:rPr lang="en-US" sz="1400" baseline="-25000" dirty="0"/>
              <a:t>2</a:t>
            </a:r>
            <a:r>
              <a:rPr lang="en-US" sz="1400" dirty="0"/>
              <a:t>, CO, NO</a:t>
            </a:r>
            <a:r>
              <a:rPr lang="en-US" sz="1400" baseline="-25000" dirty="0"/>
              <a:t>2</a:t>
            </a:r>
            <a:endParaRPr lang="en-US" sz="1400" dirty="0"/>
          </a:p>
          <a:p>
            <a:endParaRPr lang="en-US" sz="1400" dirty="0"/>
          </a:p>
          <a:p>
            <a:endParaRPr lang="en-US" sz="1400" dirty="0"/>
          </a:p>
        </p:txBody>
      </p:sp>
      <p:sp>
        <p:nvSpPr>
          <p:cNvPr id="7" name="Content Placeholder 6"/>
          <p:cNvSpPr>
            <a:spLocks noGrp="1"/>
          </p:cNvSpPr>
          <p:nvPr>
            <p:ph idx="13"/>
          </p:nvPr>
        </p:nvSpPr>
        <p:spPr/>
        <p:txBody>
          <a:bodyPr/>
          <a:lstStyle/>
          <a:p>
            <a:r>
              <a:rPr lang="en-US" dirty="0"/>
              <a:t>Data</a:t>
            </a:r>
          </a:p>
        </p:txBody>
      </p:sp>
      <p:sp>
        <p:nvSpPr>
          <p:cNvPr id="8" name="Content Placeholder 7"/>
          <p:cNvSpPr>
            <a:spLocks noGrp="1"/>
          </p:cNvSpPr>
          <p:nvPr>
            <p:ph idx="14"/>
          </p:nvPr>
        </p:nvSpPr>
        <p:spPr>
          <a:xfrm>
            <a:off x="4648201" y="1512569"/>
            <a:ext cx="4175126" cy="5136203"/>
          </a:xfrm>
        </p:spPr>
        <p:txBody>
          <a:bodyPr/>
          <a:lstStyle/>
          <a:p>
            <a:endParaRPr lang="en-US" sz="1400" dirty="0"/>
          </a:p>
          <a:p>
            <a:r>
              <a:rPr lang="en-US" sz="1400" dirty="0"/>
              <a:t>General modeling approach:</a:t>
            </a:r>
          </a:p>
          <a:p>
            <a:pPr lvl="2"/>
            <a:r>
              <a:rPr lang="en-US" sz="1400" dirty="0"/>
              <a:t>Use historical readings for physical parameters</a:t>
            </a:r>
          </a:p>
          <a:p>
            <a:pPr lvl="2"/>
            <a:r>
              <a:rPr lang="en-US" sz="1400" dirty="0"/>
              <a:t>Use month and weeks as categorical inputs</a:t>
            </a:r>
          </a:p>
          <a:p>
            <a:endParaRPr lang="en-US" sz="1400" dirty="0"/>
          </a:p>
          <a:p>
            <a:r>
              <a:rPr lang="en-US" sz="1400" dirty="0"/>
              <a:t>Algorithms of choice</a:t>
            </a:r>
          </a:p>
          <a:p>
            <a:endParaRPr lang="en-US" sz="1400" dirty="0"/>
          </a:p>
          <a:p>
            <a:pPr lvl="2"/>
            <a:r>
              <a:rPr lang="en-US" sz="1400" dirty="0"/>
              <a:t>Linear Regression</a:t>
            </a:r>
          </a:p>
          <a:p>
            <a:pPr lvl="2"/>
            <a:r>
              <a:rPr lang="en-US" sz="1400" dirty="0"/>
              <a:t>Random Forest</a:t>
            </a:r>
          </a:p>
          <a:p>
            <a:pPr lvl="2"/>
            <a:r>
              <a:rPr lang="en-US" sz="1400" dirty="0" err="1"/>
              <a:t>Xgboost</a:t>
            </a:r>
            <a:endParaRPr lang="en-US" sz="1400" dirty="0"/>
          </a:p>
          <a:p>
            <a:pPr lvl="2"/>
            <a:endParaRPr lang="en-US" sz="1400" dirty="0"/>
          </a:p>
          <a:p>
            <a:r>
              <a:rPr lang="en-US" sz="1400" dirty="0"/>
              <a:t>Validation</a:t>
            </a:r>
          </a:p>
          <a:p>
            <a:pPr lvl="2"/>
            <a:r>
              <a:rPr lang="en-US" sz="1400" dirty="0"/>
              <a:t>70:30 training-test division</a:t>
            </a:r>
          </a:p>
          <a:p>
            <a:pPr lvl="2"/>
            <a:r>
              <a:rPr lang="en-US" sz="1400" dirty="0"/>
              <a:t>10 fold cross validation for training dataset (linear regression)</a:t>
            </a:r>
          </a:p>
        </p:txBody>
      </p:sp>
      <p:sp>
        <p:nvSpPr>
          <p:cNvPr id="9" name="Content Placeholder 8"/>
          <p:cNvSpPr>
            <a:spLocks noGrp="1"/>
          </p:cNvSpPr>
          <p:nvPr>
            <p:ph idx="15"/>
          </p:nvPr>
        </p:nvSpPr>
        <p:spPr/>
        <p:txBody>
          <a:bodyPr/>
          <a:lstStyle/>
          <a:p>
            <a:r>
              <a:rPr lang="en-US" dirty="0"/>
              <a:t>Model</a:t>
            </a:r>
          </a:p>
        </p:txBody>
      </p:sp>
    </p:spTree>
    <p:extLst>
      <p:ext uri="{BB962C8B-B14F-4D97-AF65-F5344CB8AC3E}">
        <p14:creationId xmlns:p14="http://schemas.microsoft.com/office/powerpoint/2010/main" val="1105200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p:cNvPicPr>
            <a:picLocks noGrp="1" noChangeAspect="1"/>
          </p:cNvPicPr>
          <p:nvPr>
            <p:ph idx="1"/>
          </p:nvPr>
        </p:nvPicPr>
        <p:blipFill>
          <a:blip r:embed="rId2"/>
          <a:stretch>
            <a:fillRect/>
          </a:stretch>
        </p:blipFill>
        <p:spPr>
          <a:xfrm>
            <a:off x="361572" y="993775"/>
            <a:ext cx="8417680" cy="4756150"/>
          </a:xfrm>
        </p:spPr>
      </p:pic>
      <p:sp>
        <p:nvSpPr>
          <p:cNvPr id="6" name="Content Placeholder 3"/>
          <p:cNvSpPr>
            <a:spLocks noGrp="1"/>
          </p:cNvSpPr>
          <p:nvPr>
            <p:ph idx="13"/>
          </p:nvPr>
        </p:nvSpPr>
        <p:spPr>
          <a:xfrm>
            <a:off x="320674" y="172075"/>
            <a:ext cx="8499475" cy="457200"/>
          </a:xfrm>
        </p:spPr>
        <p:txBody>
          <a:bodyPr/>
          <a:lstStyle/>
          <a:p>
            <a:r>
              <a:rPr lang="en-US" dirty="0"/>
              <a:t>Relative average PM values (yearly)</a:t>
            </a:r>
          </a:p>
        </p:txBody>
      </p:sp>
      <p:sp>
        <p:nvSpPr>
          <p:cNvPr id="13" name="TextBox 12"/>
          <p:cNvSpPr txBox="1"/>
          <p:nvPr/>
        </p:nvSpPr>
        <p:spPr>
          <a:xfrm>
            <a:off x="361572" y="5918886"/>
            <a:ext cx="8458577" cy="369332"/>
          </a:xfrm>
          <a:prstGeom prst="rect">
            <a:avLst/>
          </a:prstGeom>
          <a:noFill/>
        </p:spPr>
        <p:txBody>
          <a:bodyPr wrap="square" rtlCol="0">
            <a:spAutoFit/>
          </a:bodyPr>
          <a:lstStyle/>
          <a:p>
            <a:r>
              <a:rPr lang="en-US" dirty="0"/>
              <a:t>PM2.5 concentration across USA : correlates highly with human activity and sea face</a:t>
            </a:r>
          </a:p>
        </p:txBody>
      </p:sp>
    </p:spTree>
    <p:extLst>
      <p:ext uri="{BB962C8B-B14F-4D97-AF65-F5344CB8AC3E}">
        <p14:creationId xmlns:p14="http://schemas.microsoft.com/office/powerpoint/2010/main" val="2703834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Content Placeholder 3"/>
          <p:cNvSpPr>
            <a:spLocks noGrp="1"/>
          </p:cNvSpPr>
          <p:nvPr>
            <p:ph idx="13"/>
          </p:nvPr>
        </p:nvSpPr>
        <p:spPr>
          <a:xfrm>
            <a:off x="320676" y="265358"/>
            <a:ext cx="8652843" cy="457200"/>
          </a:xfrm>
        </p:spPr>
        <p:txBody>
          <a:bodyPr/>
          <a:lstStyle/>
          <a:p>
            <a:r>
              <a:rPr lang="en-US" dirty="0"/>
              <a:t>Linear Regression</a:t>
            </a:r>
          </a:p>
        </p:txBody>
      </p:sp>
      <p:sp>
        <p:nvSpPr>
          <p:cNvPr id="9" name="Content Placeholder 6"/>
          <p:cNvSpPr txBox="1">
            <a:spLocks/>
          </p:cNvSpPr>
          <p:nvPr/>
        </p:nvSpPr>
        <p:spPr>
          <a:xfrm>
            <a:off x="6340417" y="939130"/>
            <a:ext cx="2743200" cy="5632149"/>
          </a:xfrm>
          <a:prstGeom prst="rect">
            <a:avLst/>
          </a:prstGeom>
        </p:spPr>
        <p:txBody>
          <a:bodyPr/>
          <a:lstStyle>
            <a:defPPr>
              <a:defRPr lang="en-US"/>
            </a:defPPr>
            <a:lvl1pPr marL="34290" indent="0" algn="just" defTabSz="685800">
              <a:spcBef>
                <a:spcPts val="900"/>
              </a:spcBef>
              <a:buFontTx/>
              <a:buNone/>
              <a:defRPr sz="1400" b="1"/>
            </a:lvl1pPr>
            <a:lvl2pPr marL="205740" indent="-205740" defTabSz="685800">
              <a:spcBef>
                <a:spcPts val="900"/>
              </a:spcBef>
              <a:buClr>
                <a:srgbClr val="0057A8"/>
              </a:buClr>
              <a:buFont typeface="Webdings" pitchFamily="18" charset="2"/>
              <a:buChar char="4"/>
              <a:defRPr sz="1350"/>
            </a:lvl2pPr>
            <a:lvl3pPr marL="411480" indent="-205740" defTabSz="685800">
              <a:spcBef>
                <a:spcPts val="900"/>
              </a:spcBef>
              <a:buClr>
                <a:srgbClr val="0057A8"/>
              </a:buClr>
              <a:buFont typeface="Arial" pitchFamily="34" charset="0"/>
              <a:buChar char="–"/>
              <a:defRPr sz="1350"/>
            </a:lvl3pPr>
            <a:lvl4pPr marL="617220" indent="-205740" defTabSz="685800">
              <a:spcBef>
                <a:spcPts val="900"/>
              </a:spcBef>
              <a:buClr>
                <a:srgbClr val="0057A8"/>
              </a:buClr>
              <a:buFont typeface="Arial" pitchFamily="34" charset="0"/>
              <a:buChar char="•"/>
              <a:defRPr sz="1350"/>
            </a:lvl4pPr>
            <a:lvl5pPr marL="822960" indent="-205740" defTabSz="685800">
              <a:spcBef>
                <a:spcPts val="900"/>
              </a:spcBef>
              <a:buClr>
                <a:srgbClr val="0057A8"/>
              </a:buClr>
              <a:buFont typeface="Arial" pitchFamily="34" charset="0"/>
              <a:buChar char="–"/>
              <a:defRPr sz="1350"/>
            </a:lvl5pPr>
            <a:lvl6pPr marL="1885950" indent="-171450" defTabSz="685800">
              <a:spcBef>
                <a:spcPct val="20000"/>
              </a:spcBef>
              <a:buFont typeface="Arial" pitchFamily="34" charset="0"/>
              <a:buChar char="•"/>
              <a:defRPr sz="1500"/>
            </a:lvl6pPr>
            <a:lvl7pPr marL="2228850" indent="-171450" defTabSz="685800">
              <a:spcBef>
                <a:spcPct val="20000"/>
              </a:spcBef>
              <a:buFont typeface="Arial" pitchFamily="34" charset="0"/>
              <a:buChar char="•"/>
              <a:defRPr sz="1500"/>
            </a:lvl7pPr>
            <a:lvl8pPr marL="2571750" indent="-171450" defTabSz="685800">
              <a:spcBef>
                <a:spcPct val="20000"/>
              </a:spcBef>
              <a:buFont typeface="Arial" pitchFamily="34" charset="0"/>
              <a:buChar char="•"/>
              <a:defRPr sz="1500"/>
            </a:lvl8pPr>
            <a:lvl9pPr marL="2914650" indent="-171450" defTabSz="685800">
              <a:spcBef>
                <a:spcPct val="20000"/>
              </a:spcBef>
              <a:buFont typeface="Arial" pitchFamily="34" charset="0"/>
              <a:buChar char="•"/>
              <a:defRPr sz="1500"/>
            </a:lvl9pPr>
          </a:lstStyle>
          <a:p>
            <a:r>
              <a:rPr lang="en-US" dirty="0"/>
              <a:t>Easier to analyze the model &amp; straight forward to explain using just linear coefficients</a:t>
            </a:r>
          </a:p>
          <a:p>
            <a:endParaRPr lang="en-US" dirty="0"/>
          </a:p>
          <a:p>
            <a:r>
              <a:rPr lang="en-US" sz="1600" dirty="0"/>
              <a:t>Predictions :</a:t>
            </a:r>
          </a:p>
          <a:p>
            <a:endParaRPr lang="en-US" dirty="0"/>
          </a:p>
          <a:p>
            <a:r>
              <a:rPr lang="en-US" b="0" dirty="0"/>
              <a:t>First 2 plots show results on training and testing datasets with size set to the error</a:t>
            </a:r>
          </a:p>
          <a:p>
            <a:r>
              <a:rPr lang="en-US" b="0" dirty="0"/>
              <a:t>As shown, the linear regression model  is not very accurate even though MSE and R2 are low, especially R2  </a:t>
            </a:r>
          </a:p>
          <a:p>
            <a:r>
              <a:rPr lang="en-US" b="0" dirty="0"/>
              <a:t>The error increases linearly w.r.t.  The actual PM2.5 value</a:t>
            </a:r>
          </a:p>
          <a:p>
            <a:r>
              <a:rPr lang="en-US" b="0" dirty="0"/>
              <a:t>Even at lower PM values, the model isn’t predictive at all</a:t>
            </a:r>
          </a:p>
        </p:txBody>
      </p:sp>
      <p:pic>
        <p:nvPicPr>
          <p:cNvPr id="15" name="Content Placeholder 14"/>
          <p:cNvPicPr>
            <a:picLocks noGrp="1" noChangeAspect="1"/>
          </p:cNvPicPr>
          <p:nvPr>
            <p:ph idx="1"/>
          </p:nvPr>
        </p:nvPicPr>
        <p:blipFill rotWithShape="1">
          <a:blip r:embed="rId3"/>
          <a:srcRect l="8066" t="7266" r="8560" b="8534"/>
          <a:stretch/>
        </p:blipFill>
        <p:spPr>
          <a:xfrm>
            <a:off x="46497" y="908134"/>
            <a:ext cx="6293920" cy="5911117"/>
          </a:xfrm>
        </p:spPr>
      </p:pic>
    </p:spTree>
    <p:extLst>
      <p:ext uri="{BB962C8B-B14F-4D97-AF65-F5344CB8AC3E}">
        <p14:creationId xmlns:p14="http://schemas.microsoft.com/office/powerpoint/2010/main" val="3906864862"/>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8992" t="6234" r="8407" b="4052"/>
          <a:stretch/>
        </p:blipFill>
        <p:spPr>
          <a:xfrm>
            <a:off x="154984" y="583076"/>
            <a:ext cx="8880528" cy="2609577"/>
          </a:xfrm>
        </p:spPr>
      </p:pic>
      <p:pic>
        <p:nvPicPr>
          <p:cNvPr id="2" name="Picture 1"/>
          <p:cNvPicPr>
            <a:picLocks noChangeAspect="1"/>
          </p:cNvPicPr>
          <p:nvPr/>
        </p:nvPicPr>
        <p:blipFill>
          <a:blip r:embed="rId3"/>
          <a:stretch>
            <a:fillRect/>
          </a:stretch>
        </p:blipFill>
        <p:spPr>
          <a:xfrm>
            <a:off x="0" y="3192652"/>
            <a:ext cx="9144000" cy="3665347"/>
          </a:xfrm>
          <a:prstGeom prst="rect">
            <a:avLst/>
          </a:prstGeom>
        </p:spPr>
      </p:pic>
      <p:sp>
        <p:nvSpPr>
          <p:cNvPr id="4" name="Content Placeholder 3"/>
          <p:cNvSpPr>
            <a:spLocks noGrp="1"/>
          </p:cNvSpPr>
          <p:nvPr>
            <p:ph idx="13"/>
          </p:nvPr>
        </p:nvSpPr>
        <p:spPr>
          <a:xfrm>
            <a:off x="320676" y="110378"/>
            <a:ext cx="8499475" cy="457200"/>
          </a:xfrm>
        </p:spPr>
        <p:txBody>
          <a:bodyPr/>
          <a:lstStyle/>
          <a:p>
            <a:r>
              <a:rPr lang="en-US" dirty="0"/>
              <a:t>Random Forest - preliminary parameter search</a:t>
            </a:r>
          </a:p>
        </p:txBody>
      </p:sp>
    </p:spTree>
    <p:extLst>
      <p:ext uri="{BB962C8B-B14F-4D97-AF65-F5344CB8AC3E}">
        <p14:creationId xmlns:p14="http://schemas.microsoft.com/office/powerpoint/2010/main" val="3960293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3" name="Content Placeholder 12"/>
          <p:cNvPicPr>
            <a:picLocks noGrp="1" noChangeAspect="1"/>
          </p:cNvPicPr>
          <p:nvPr>
            <p:ph idx="1"/>
          </p:nvPr>
        </p:nvPicPr>
        <p:blipFill rotWithShape="1">
          <a:blip r:embed="rId3"/>
          <a:srcRect l="7422" t="7783" r="8525" b="9251"/>
          <a:stretch/>
        </p:blipFill>
        <p:spPr>
          <a:xfrm>
            <a:off x="-1" y="805912"/>
            <a:ext cx="6230323" cy="6052089"/>
          </a:xfrm>
        </p:spPr>
      </p:pic>
      <p:sp>
        <p:nvSpPr>
          <p:cNvPr id="4" name="Content Placeholder 3"/>
          <p:cNvSpPr>
            <a:spLocks noGrp="1"/>
          </p:cNvSpPr>
          <p:nvPr>
            <p:ph idx="13"/>
          </p:nvPr>
        </p:nvSpPr>
        <p:spPr>
          <a:xfrm>
            <a:off x="201478" y="218863"/>
            <a:ext cx="8787539" cy="457200"/>
          </a:xfrm>
        </p:spPr>
        <p:txBody>
          <a:bodyPr/>
          <a:lstStyle/>
          <a:p>
            <a:r>
              <a:rPr lang="en-US" dirty="0"/>
              <a:t>Random Forest – current model results</a:t>
            </a:r>
          </a:p>
        </p:txBody>
      </p:sp>
      <p:sp>
        <p:nvSpPr>
          <p:cNvPr id="10" name="Content Placeholder 6"/>
          <p:cNvSpPr txBox="1">
            <a:spLocks/>
          </p:cNvSpPr>
          <p:nvPr/>
        </p:nvSpPr>
        <p:spPr>
          <a:xfrm>
            <a:off x="6230322" y="949576"/>
            <a:ext cx="2820690" cy="5607416"/>
          </a:xfrm>
          <a:prstGeom prst="rect">
            <a:avLst/>
          </a:prstGeom>
        </p:spPr>
        <p:txBody>
          <a:bodyPr/>
          <a:lstStyle>
            <a:lvl1pPr marL="34290" indent="0" algn="l" defTabSz="685800" rtl="0" eaLnBrk="1" latinLnBrk="0" hangingPunct="1">
              <a:spcBef>
                <a:spcPts val="900"/>
              </a:spcBef>
              <a:buFontTx/>
              <a:buNone/>
              <a:defRPr sz="1350" b="1" kern="1200">
                <a:solidFill>
                  <a:srgbClr val="F58345"/>
                </a:solidFill>
                <a:latin typeface="+mn-lt"/>
                <a:ea typeface="+mn-ea"/>
                <a:cs typeface="+mn-cs"/>
              </a:defRPr>
            </a:lvl1pPr>
            <a:lvl2pPr marL="205740" indent="-205740" algn="l" defTabSz="685800" rtl="0" eaLnBrk="1" latinLnBrk="0" hangingPunct="1">
              <a:spcBef>
                <a:spcPts val="900"/>
              </a:spcBef>
              <a:buClr>
                <a:srgbClr val="0057A8"/>
              </a:buClr>
              <a:buFont typeface="Webdings" pitchFamily="18" charset="2"/>
              <a:buChar char="4"/>
              <a:defRPr sz="1350" kern="1200">
                <a:solidFill>
                  <a:schemeClr val="tx1"/>
                </a:solidFill>
                <a:latin typeface="+mn-lt"/>
                <a:ea typeface="+mn-ea"/>
                <a:cs typeface="+mn-cs"/>
              </a:defRPr>
            </a:lvl2pPr>
            <a:lvl3pPr marL="41148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3pPr>
            <a:lvl4pPr marL="61722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4pPr>
            <a:lvl5pPr marL="822960" indent="-205740" algn="l" defTabSz="685800" rtl="0" eaLnBrk="1" latinLnBrk="0" hangingPunct="1">
              <a:spcBef>
                <a:spcPts val="900"/>
              </a:spcBef>
              <a:buClr>
                <a:srgbClr val="0057A8"/>
              </a:buClr>
              <a:buFont typeface="Arial" pitchFamily="34" charset="0"/>
              <a:buChar char="–"/>
              <a:defRPr sz="135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algn="just"/>
            <a:r>
              <a:rPr lang="en-US" sz="1600" dirty="0">
                <a:solidFill>
                  <a:schemeClr val="tx1"/>
                </a:solidFill>
              </a:rPr>
              <a:t>Model:</a:t>
            </a:r>
          </a:p>
          <a:p>
            <a:pPr algn="just"/>
            <a:r>
              <a:rPr lang="en-US" sz="1400" b="0" dirty="0">
                <a:solidFill>
                  <a:schemeClr val="tx1"/>
                </a:solidFill>
              </a:rPr>
              <a:t>Using grid search over a limited space, we used 35 trees and </a:t>
            </a:r>
            <a:r>
              <a:rPr lang="en-US" sz="1400" b="0" dirty="0" err="1">
                <a:solidFill>
                  <a:schemeClr val="tx1"/>
                </a:solidFill>
              </a:rPr>
              <a:t>nvars</a:t>
            </a:r>
            <a:r>
              <a:rPr lang="en-US" sz="1400" b="0" dirty="0">
                <a:solidFill>
                  <a:schemeClr val="tx1"/>
                </a:solidFill>
              </a:rPr>
              <a:t> at each split = log2(</a:t>
            </a:r>
            <a:r>
              <a:rPr lang="en-US" sz="1400" b="0" dirty="0" err="1">
                <a:solidFill>
                  <a:schemeClr val="tx1"/>
                </a:solidFill>
              </a:rPr>
              <a:t>subset_vars</a:t>
            </a:r>
            <a:r>
              <a:rPr lang="en-US" sz="1400" b="0" dirty="0">
                <a:solidFill>
                  <a:schemeClr val="tx1"/>
                </a:solidFill>
              </a:rPr>
              <a:t>)</a:t>
            </a:r>
          </a:p>
          <a:p>
            <a:pPr algn="just"/>
            <a:endParaRPr lang="en-US" sz="1400" b="0" dirty="0">
              <a:solidFill>
                <a:schemeClr val="tx1"/>
              </a:solidFill>
            </a:endParaRPr>
          </a:p>
          <a:p>
            <a:pPr algn="just"/>
            <a:r>
              <a:rPr lang="en-US" sz="1600" dirty="0">
                <a:solidFill>
                  <a:schemeClr val="tx1"/>
                </a:solidFill>
              </a:rPr>
              <a:t>Predictions :</a:t>
            </a:r>
          </a:p>
          <a:p>
            <a:pPr marL="320040" indent="-285750" algn="just">
              <a:buFont typeface="Arial" panose="020B0604020202020204" pitchFamily="34" charset="0"/>
              <a:buChar char="•"/>
            </a:pPr>
            <a:r>
              <a:rPr lang="en-US" sz="1400" b="0" dirty="0">
                <a:solidFill>
                  <a:schemeClr val="tx1"/>
                </a:solidFill>
              </a:rPr>
              <a:t>First 2 plots show results on training and testing datasets with size set to the error</a:t>
            </a:r>
          </a:p>
          <a:p>
            <a:pPr marL="320040" indent="-285750" algn="just">
              <a:buFont typeface="Arial" panose="020B0604020202020204" pitchFamily="34" charset="0"/>
              <a:buChar char="•"/>
            </a:pPr>
            <a:r>
              <a:rPr lang="en-US" sz="1400" b="0" dirty="0">
                <a:solidFill>
                  <a:schemeClr val="tx1"/>
                </a:solidFill>
              </a:rPr>
              <a:t>The third plot lays out predicted vs actual only and as we can see, our random forest model is doing a much better job than linear regression model, yet there are a few values being predicted incorrectly by huge margins as shown in the second plot</a:t>
            </a:r>
          </a:p>
          <a:p>
            <a:pPr marL="320040" indent="-285750" algn="just">
              <a:buFont typeface="Arial" panose="020B0604020202020204" pitchFamily="34" charset="0"/>
              <a:buChar char="•"/>
            </a:pPr>
            <a:r>
              <a:rPr lang="en-US" sz="1400" b="0" dirty="0">
                <a:solidFill>
                  <a:schemeClr val="tx1"/>
                </a:solidFill>
              </a:rPr>
              <a:t>The fourth plot shows error distribution w.r.t. actual values in the test dataset</a:t>
            </a:r>
          </a:p>
        </p:txBody>
      </p:sp>
    </p:spTree>
    <p:extLst>
      <p:ext uri="{BB962C8B-B14F-4D97-AF65-F5344CB8AC3E}">
        <p14:creationId xmlns:p14="http://schemas.microsoft.com/office/powerpoint/2010/main" val="1879477511"/>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Problems &amp; further work</a:t>
            </a:r>
          </a:p>
        </p:txBody>
      </p:sp>
      <p:sp>
        <p:nvSpPr>
          <p:cNvPr id="10" name="Content Placeholder 9"/>
          <p:cNvSpPr>
            <a:spLocks noGrp="1"/>
          </p:cNvSpPr>
          <p:nvPr>
            <p:ph idx="1"/>
          </p:nvPr>
        </p:nvSpPr>
        <p:spPr>
          <a:xfrm>
            <a:off x="320675" y="1094116"/>
            <a:ext cx="8499475" cy="5601152"/>
          </a:xfrm>
        </p:spPr>
        <p:txBody>
          <a:bodyPr/>
          <a:lstStyle/>
          <a:p>
            <a:r>
              <a:rPr lang="en-US" sz="1800" dirty="0">
                <a:solidFill>
                  <a:schemeClr val="tx1"/>
                </a:solidFill>
              </a:rPr>
              <a:t>Missing values :</a:t>
            </a:r>
          </a:p>
          <a:p>
            <a:pPr marL="902970" lvl="3" indent="-285750"/>
            <a:r>
              <a:rPr lang="en-US" sz="1600" dirty="0"/>
              <a:t>Using matrix imputation, we filled in the missing values</a:t>
            </a:r>
          </a:p>
          <a:p>
            <a:pPr marL="902970" lvl="3" indent="-285750"/>
            <a:r>
              <a:rPr lang="en-US" sz="1600" dirty="0"/>
              <a:t>We used :</a:t>
            </a:r>
          </a:p>
          <a:p>
            <a:pPr marL="1108710" lvl="4" indent="-285750"/>
            <a:r>
              <a:rPr lang="en-US" sz="1600" dirty="0"/>
              <a:t>multiple matrix imputation averaged for each value</a:t>
            </a:r>
          </a:p>
          <a:p>
            <a:pPr marL="1108710" lvl="4" indent="-285750"/>
            <a:r>
              <a:rPr lang="en-US" sz="1600" dirty="0"/>
              <a:t>Multivariate Imputation by Chained Equations</a:t>
            </a:r>
          </a:p>
          <a:p>
            <a:pPr marL="902970" lvl="3" indent="-285750"/>
            <a:r>
              <a:rPr lang="en-US" sz="1600" dirty="0"/>
              <a:t>The results aren’t representative of the original dataset, most values are close  to zero and we still haven’t figured out how to solve this issue.</a:t>
            </a:r>
          </a:p>
          <a:p>
            <a:pPr marL="902970" lvl="3" indent="-285750"/>
            <a:r>
              <a:rPr lang="en-US" sz="1600" dirty="0"/>
              <a:t>One way is to use convex optimization based &amp; KNN-based matrix imputation but the current implementations  require 4.3 Tb memory</a:t>
            </a:r>
          </a:p>
          <a:p>
            <a:pPr marL="902970" lvl="3" indent="-285750"/>
            <a:endParaRPr lang="en-US" sz="1600" dirty="0"/>
          </a:p>
          <a:p>
            <a:pPr lvl="0"/>
            <a:r>
              <a:rPr lang="en-US" sz="1800" dirty="0">
                <a:solidFill>
                  <a:schemeClr val="tx1"/>
                </a:solidFill>
              </a:rPr>
              <a:t>Variables :</a:t>
            </a:r>
          </a:p>
          <a:p>
            <a:pPr marL="902970" lvl="3" indent="-285750"/>
            <a:r>
              <a:rPr lang="en-US" sz="1600" dirty="0"/>
              <a:t>We have used historical PM aggregates (weekly, monthly)</a:t>
            </a:r>
          </a:p>
          <a:p>
            <a:pPr marL="902970" lvl="3" indent="-285750"/>
            <a:r>
              <a:rPr lang="en-US" sz="1600" dirty="0"/>
              <a:t>We still haven’t tried out historical values for other parameters</a:t>
            </a:r>
          </a:p>
          <a:p>
            <a:pPr marL="902970" lvl="3" indent="-285750"/>
            <a:r>
              <a:rPr lang="en-US" sz="1600" dirty="0"/>
              <a:t>We would welcome suggestions for additional data that can be included on the city level.</a:t>
            </a:r>
          </a:p>
          <a:p>
            <a:pPr marL="902970" lvl="3" indent="-285750"/>
            <a:endParaRPr lang="en-US" sz="1600" dirty="0"/>
          </a:p>
          <a:p>
            <a:endParaRPr lang="en-US" sz="1600" dirty="0"/>
          </a:p>
        </p:txBody>
      </p:sp>
    </p:spTree>
    <p:extLst>
      <p:ext uri="{BB962C8B-B14F-4D97-AF65-F5344CB8AC3E}">
        <p14:creationId xmlns:p14="http://schemas.microsoft.com/office/powerpoint/2010/main" val="3423770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p>
        </p:txBody>
      </p:sp>
      <p:sp>
        <p:nvSpPr>
          <p:cNvPr id="3" name="Content Placeholder 2"/>
          <p:cNvSpPr>
            <a:spLocks noGrp="1"/>
          </p:cNvSpPr>
          <p:nvPr>
            <p:ph type="body" sz="quarter" idx="12"/>
          </p:nvPr>
        </p:nvSpPr>
        <p:spPr>
          <a:xfrm>
            <a:off x="320676" y="1053882"/>
            <a:ext cx="8499475" cy="5517398"/>
          </a:xfrm>
        </p:spPr>
        <p:txBody>
          <a:bodyPr/>
          <a:lstStyle/>
          <a:p>
            <a:pPr algn="just">
              <a:buFont typeface="+mj-lt"/>
              <a:buAutoNum type="romanUcPeriod"/>
            </a:pPr>
            <a:r>
              <a:rPr lang="en-US" sz="1600" dirty="0">
                <a:effectLst/>
                <a:latin typeface="+mj-lt"/>
              </a:rPr>
              <a:t>Yu Zheng, </a:t>
            </a:r>
            <a:r>
              <a:rPr lang="en-US" sz="1600" dirty="0" err="1">
                <a:effectLst/>
                <a:latin typeface="+mj-lt"/>
              </a:rPr>
              <a:t>Furui</a:t>
            </a:r>
            <a:r>
              <a:rPr lang="en-US" sz="1600" dirty="0">
                <a:effectLst/>
                <a:latin typeface="+mj-lt"/>
              </a:rPr>
              <a:t> Liu, and </a:t>
            </a:r>
            <a:r>
              <a:rPr lang="en-US" sz="1600" dirty="0" err="1">
                <a:effectLst/>
                <a:latin typeface="+mj-lt"/>
              </a:rPr>
              <a:t>Hsun</a:t>
            </a:r>
            <a:r>
              <a:rPr lang="en-US" sz="1600" dirty="0">
                <a:effectLst/>
                <a:latin typeface="+mj-lt"/>
              </a:rPr>
              <a:t>-Ping Hsieh</a:t>
            </a:r>
            <a:r>
              <a:rPr lang="en-US" sz="1600" dirty="0">
                <a:latin typeface="+mj-lt"/>
              </a:rPr>
              <a:t>. 2013. U-Air. </a:t>
            </a:r>
            <a:r>
              <a:rPr lang="en-US" sz="1600" i="1" dirty="0">
                <a:latin typeface="+mj-lt"/>
              </a:rPr>
              <a:t>Proceedings of the 19th ACM SIGKDD international conference on Knowledge discovery and data mining - KDD '13</a:t>
            </a:r>
            <a:r>
              <a:rPr lang="en-US" sz="1600" dirty="0">
                <a:latin typeface="+mj-lt"/>
              </a:rPr>
              <a:t> (August 2013). </a:t>
            </a:r>
            <a:r>
              <a:rPr lang="en-US" sz="1600" dirty="0" err="1">
                <a:latin typeface="+mj-lt"/>
              </a:rPr>
              <a:t>DOI:http</a:t>
            </a:r>
            <a:r>
              <a:rPr lang="en-US" sz="1600" dirty="0">
                <a:latin typeface="+mj-lt"/>
              </a:rPr>
              <a:t>://dx.doi.org/10.1145/2487575.2488188 </a:t>
            </a:r>
          </a:p>
          <a:p>
            <a:pPr algn="just">
              <a:buFont typeface="+mj-lt"/>
              <a:buAutoNum type="romanUcPeriod"/>
            </a:pPr>
            <a:endParaRPr lang="en-US" sz="1600" dirty="0">
              <a:latin typeface="+mj-lt"/>
            </a:endParaRPr>
          </a:p>
          <a:p>
            <a:pPr algn="just">
              <a:buFont typeface="+mj-lt"/>
              <a:buAutoNum type="romanUcPeriod"/>
            </a:pPr>
            <a:r>
              <a:rPr lang="en-US" sz="1600" dirty="0">
                <a:effectLst/>
                <a:latin typeface="+mj-lt"/>
              </a:rPr>
              <a:t>Anon</a:t>
            </a:r>
            <a:r>
              <a:rPr lang="en-US" sz="1600" dirty="0">
                <a:latin typeface="+mj-lt"/>
              </a:rPr>
              <a:t>. Air pollution and lung cancer incidence in 17 European cohorts: prospective analyses from the European Study of Cohorts for Air Pollution Effects (ESCAPE). Retrieved July 10, 2013 from https://www.ncbi.nlm.nih.gov/pubmed/23849838 </a:t>
            </a:r>
          </a:p>
          <a:p>
            <a:pPr algn="just">
              <a:buFont typeface="+mj-lt"/>
              <a:buAutoNum type="romanUcPeriod"/>
            </a:pPr>
            <a:endParaRPr lang="en-US" sz="1600" dirty="0">
              <a:latin typeface="+mj-lt"/>
            </a:endParaRPr>
          </a:p>
          <a:p>
            <a:pPr algn="just">
              <a:buFont typeface="+mj-lt"/>
              <a:buAutoNum type="romanUcPeriod"/>
            </a:pPr>
            <a:r>
              <a:rPr lang="en-US" sz="1600" dirty="0">
                <a:latin typeface="+mj-lt"/>
                <a:hlinkClick r:id="rId2"/>
              </a:rPr>
              <a:t>https://aqsdr1.epa.gov/aqsweb/aqstmp/airdata/download_files.html</a:t>
            </a: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a:p>
            <a:pPr algn="just">
              <a:buFont typeface="+mj-lt"/>
              <a:buAutoNum type="romanUcPeriod"/>
            </a:pPr>
            <a:endParaRPr lang="en-US" sz="1600" dirty="0">
              <a:latin typeface="+mj-lt"/>
            </a:endParaRPr>
          </a:p>
        </p:txBody>
      </p:sp>
    </p:spTree>
    <p:extLst>
      <p:ext uri="{BB962C8B-B14F-4D97-AF65-F5344CB8AC3E}">
        <p14:creationId xmlns:p14="http://schemas.microsoft.com/office/powerpoint/2010/main" val="2426499632"/>
      </p:ext>
    </p:extLst>
  </p:cSld>
  <p:clrMapOvr>
    <a:masterClrMapping/>
  </p:clrMapOvr>
</p:sld>
</file>

<file path=ppt/theme/theme1.xml><?xml version="1.0" encoding="utf-8"?>
<a:theme xmlns:a="http://schemas.openxmlformats.org/drawingml/2006/main" name="Adt">
  <a:themeElements>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Adt" id="{32DA4353-A22C-4ED0-B558-5167070B79B3}" vid="{7AE1C1DA-457A-456F-8354-4FDE422862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themeOverride>
</file>

<file path=ppt/theme/themeOverride2.xml><?xml version="1.0" encoding="utf-8"?>
<a:themeOverride xmlns:a="http://schemas.openxmlformats.org/drawingml/2006/main">
  <a:clrScheme name="Absolutdata">
    <a:dk1>
      <a:srgbClr val="000000"/>
    </a:dk1>
    <a:lt1>
      <a:srgbClr val="FFFFFF"/>
    </a:lt1>
    <a:dk2>
      <a:srgbClr val="002060"/>
    </a:dk2>
    <a:lt2>
      <a:srgbClr val="7F7F7F"/>
    </a:lt2>
    <a:accent1>
      <a:srgbClr val="0057A8"/>
    </a:accent1>
    <a:accent2>
      <a:srgbClr val="F58345"/>
    </a:accent2>
    <a:accent3>
      <a:srgbClr val="58595B"/>
    </a:accent3>
    <a:accent4>
      <a:srgbClr val="008DF6"/>
    </a:accent4>
    <a:accent5>
      <a:srgbClr val="F9BB99"/>
    </a:accent5>
    <a:accent6>
      <a:srgbClr val="A6A7A8"/>
    </a:accent6>
    <a:hlink>
      <a:srgbClr val="002060"/>
    </a:hlink>
    <a:folHlink>
      <a:srgbClr val="0070C0"/>
    </a:folHlink>
  </a:clrScheme>
</a:themeOverride>
</file>

<file path=docProps/app.xml><?xml version="1.0" encoding="utf-8"?>
<Properties xmlns="http://schemas.openxmlformats.org/officeDocument/2006/extended-properties" xmlns:vt="http://schemas.openxmlformats.org/officeDocument/2006/docPropsVTypes">
  <Template/>
  <TotalTime>850</TotalTime>
  <Words>857</Words>
  <Application>Microsoft Office PowerPoint</Application>
  <PresentationFormat>On-screen Show (4:3)</PresentationFormat>
  <Paragraphs>104</Paragraphs>
  <Slides>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Webdings</vt:lpstr>
      <vt:lpstr>Adt</vt:lpstr>
      <vt:lpstr>Forecasting fine grained pollutant levels</vt:lpstr>
      <vt:lpstr>Background</vt:lpstr>
      <vt:lpstr>Methodology Overview</vt:lpstr>
      <vt:lpstr>PowerPoint Presentation</vt:lpstr>
      <vt:lpstr>PowerPoint Presentation</vt:lpstr>
      <vt:lpstr>PowerPoint Presentation</vt:lpstr>
      <vt:lpstr>PowerPoint Presentation</vt:lpstr>
      <vt:lpstr>Problems &amp; further work</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Forecasting fine grained pollutant levels</dc:title>
  <dc:creator>npatil4@ur.rochester.edu</dc:creator>
  <cp:lastModifiedBy>Nilesh Patil</cp:lastModifiedBy>
  <cp:revision>290</cp:revision>
  <dcterms:created xsi:type="dcterms:W3CDTF">2016-12-06T20:33:57Z</dcterms:created>
  <dcterms:modified xsi:type="dcterms:W3CDTF">2016-12-09T18:06:10Z</dcterms:modified>
</cp:coreProperties>
</file>

<file path=docProps/thumbnail.jpeg>
</file>